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7" r:id="rId2"/>
    <p:sldId id="301" r:id="rId3"/>
    <p:sldId id="304" r:id="rId4"/>
    <p:sldId id="305" r:id="rId5"/>
    <p:sldId id="302" r:id="rId6"/>
    <p:sldId id="306" r:id="rId7"/>
    <p:sldId id="320" r:id="rId8"/>
    <p:sldId id="307" r:id="rId9"/>
    <p:sldId id="310" r:id="rId10"/>
    <p:sldId id="321" r:id="rId11"/>
    <p:sldId id="311" r:id="rId12"/>
    <p:sldId id="309" r:id="rId13"/>
    <p:sldId id="313" r:id="rId14"/>
    <p:sldId id="303" r:id="rId15"/>
    <p:sldId id="312" r:id="rId16"/>
    <p:sldId id="316" r:id="rId17"/>
    <p:sldId id="314" r:id="rId18"/>
    <p:sldId id="315" r:id="rId19"/>
    <p:sldId id="317" r:id="rId20"/>
    <p:sldId id="31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AE56"/>
    <a:srgbClr val="E8E8E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3810" autoAdjust="0"/>
  </p:normalViewPr>
  <p:slideViewPr>
    <p:cSldViewPr snapToGrid="0" showGuides="1">
      <p:cViewPr varScale="1">
        <p:scale>
          <a:sx n="110" d="100"/>
          <a:sy n="110" d="100"/>
        </p:scale>
        <p:origin x="438" y="108"/>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4/9/2021</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4/9/2021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883340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187661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964098" y="1512889"/>
            <a:ext cx="9894198" cy="3262311"/>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964098" y="4927600"/>
            <a:ext cx="989419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dirty="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9110570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221609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114473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1035085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8154248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5654903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681869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Rectangle 9">
            <a:extLst>
              <a:ext uri="{FF2B5EF4-FFF2-40B4-BE49-F238E27FC236}">
                <a16:creationId xmlns:a16="http://schemas.microsoft.com/office/drawing/2014/main" id="{7397FF30-486F-40C5-8587-AC93BBFD1BEA}"/>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18999BDE-1905-461B-85D0-C176C63DB782}"/>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27280925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6277322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dirty="0"/>
              <a:t>Click icon to add chart</a:t>
            </a:r>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2589529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dirty="0"/>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8405930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dirty="0"/>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dirty="0"/>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dirty="0"/>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dirty="0"/>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dirty="0"/>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1020844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lvl1pPr marL="228600" indent="-22860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118398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377171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703" r:id="rId7"/>
    <p:sldLayoutId id="2147483664" r:id="rId8"/>
    <p:sldLayoutId id="2147483665" r:id="rId9"/>
    <p:sldLayoutId id="2147483666" r:id="rId10"/>
    <p:sldLayoutId id="2147483667" r:id="rId11"/>
    <p:sldLayoutId id="2147483668" r:id="rId12"/>
    <p:sldLayoutId id="2147483669" r:id="rId13"/>
    <p:sldLayoutId id="2147483651" r:id="rId14"/>
    <p:sldLayoutId id="2147483670" r:id="rId15"/>
    <p:sldLayoutId id="2147483671" r:id="rId16"/>
    <p:sldLayoutId id="2147483672" r:id="rId17"/>
    <p:sldLayoutId id="2147483673" r:id="rId18"/>
    <p:sldLayoutId id="2147483652" r:id="rId19"/>
    <p:sldLayoutId id="2147483674" r:id="rId20"/>
    <p:sldLayoutId id="2147483675" r:id="rId21"/>
    <p:sldLayoutId id="2147483676" r:id="rId22"/>
    <p:sldLayoutId id="2147483677" r:id="rId23"/>
    <p:sldLayoutId id="2147483655" r:id="rId24"/>
    <p:sldLayoutId id="2147483678" r:id="rId25"/>
    <p:sldLayoutId id="2147483679" r:id="rId26"/>
    <p:sldLayoutId id="2147483680" r:id="rId27"/>
    <p:sldLayoutId id="2147483681" r:id="rId28"/>
    <p:sldLayoutId id="2147483653" r:id="rId29"/>
    <p:sldLayoutId id="2147483682" r:id="rId30"/>
    <p:sldLayoutId id="2147483683" r:id="rId31"/>
    <p:sldLayoutId id="2147483684" r:id="rId32"/>
    <p:sldLayoutId id="2147483685" r:id="rId33"/>
    <p:sldLayoutId id="2147483654" r:id="rId34"/>
    <p:sldLayoutId id="2147483686" r:id="rId35"/>
    <p:sldLayoutId id="2147483687" r:id="rId36"/>
    <p:sldLayoutId id="2147483689" r:id="rId37"/>
    <p:sldLayoutId id="2147483688"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656" r:id="rId52"/>
    <p:sldLayoutId id="2147483657" r:id="rId53"/>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p15:clr>
            <a:srgbClr val="F26B43"/>
          </p15:clr>
        </p15:guide>
        <p15:guide id="2" pos="234">
          <p15:clr>
            <a:srgbClr val="F26B43"/>
          </p15:clr>
        </p15:guide>
        <p15:guide id="3" orient="horz" pos="4133">
          <p15:clr>
            <a:srgbClr val="F26B43"/>
          </p15:clr>
        </p15:guide>
        <p15:guide id="4" pos="7491">
          <p15:clr>
            <a:srgbClr val="F26B43"/>
          </p15:clr>
        </p15:guide>
        <p15:guide id="5" orient="horz" pos="640">
          <p15:clr>
            <a:srgbClr val="F26B43"/>
          </p15:clr>
        </p15:guide>
        <p15:guide id="6" orient="horz" pos="777">
          <p15:clr>
            <a:srgbClr val="F26B43"/>
          </p15:clr>
        </p15:guide>
        <p15:guide id="7" orient="horz" pos="4020">
          <p15:clr>
            <a:srgbClr val="F26B43"/>
          </p15:clr>
        </p15:guide>
        <p15:guide id="8" orient="horz" pos="39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ata.sandiego.gov/datasets/city-council-districts/" TargetMode="External"/><Relationship Id="rId2" Type="http://schemas.openxmlformats.org/officeDocument/2006/relationships/hyperlink" Target="https://data.sandiego.gov/datasets/get-it-done-311/"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59219" y="1512888"/>
            <a:ext cx="7378995" cy="3262312"/>
          </a:xfrm>
        </p:spPr>
        <p:txBody>
          <a:bodyPr>
            <a:normAutofit/>
          </a:bodyPr>
          <a:lstStyle/>
          <a:p>
            <a:r>
              <a:rPr lang="en-US" dirty="0"/>
              <a:t>Get it Done San Diego – Dashboard</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59219" y="4856955"/>
            <a:ext cx="9894887" cy="976313"/>
          </a:xfrm>
        </p:spPr>
        <p:txBody>
          <a:bodyPr/>
          <a:lstStyle/>
          <a:p>
            <a:r>
              <a:rPr lang="en-US" dirty="0"/>
              <a:t>Team: Git It On</a:t>
            </a:r>
          </a:p>
          <a:p>
            <a:r>
              <a:rPr lang="en-US" dirty="0"/>
              <a:t>UCSD Data Science and Visualization Bootcamp | Project 2</a:t>
            </a:r>
          </a:p>
        </p:txBody>
      </p:sp>
      <p:pic>
        <p:nvPicPr>
          <p:cNvPr id="41" name="Graphic 40" descr="Marker">
            <a:extLst>
              <a:ext uri="{FF2B5EF4-FFF2-40B4-BE49-F238E27FC236}">
                <a16:creationId xmlns:a16="http://schemas.microsoft.com/office/drawing/2014/main" id="{604433EB-2362-497B-89B4-E3C3FAC046C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606" t="10136" r="21151" b="10083"/>
          <a:stretch/>
        </p:blipFill>
        <p:spPr>
          <a:xfrm>
            <a:off x="9214403" y="164424"/>
            <a:ext cx="2530549" cy="3858508"/>
          </a:xfrm>
          <a:prstGeom prst="rect">
            <a:avLst/>
          </a:prstGeom>
          <a:effectLst/>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61A2-58E1-44A5-95B8-5F1AC7555A3C}"/>
              </a:ext>
            </a:extLst>
          </p:cNvPr>
          <p:cNvSpPr>
            <a:spLocks noGrp="1"/>
          </p:cNvSpPr>
          <p:nvPr>
            <p:ph type="title"/>
          </p:nvPr>
        </p:nvSpPr>
        <p:spPr/>
        <p:txBody>
          <a:bodyPr/>
          <a:lstStyle/>
          <a:p>
            <a:r>
              <a:rPr lang="en-US" dirty="0"/>
              <a:t>Dashboard – Production</a:t>
            </a:r>
          </a:p>
        </p:txBody>
      </p:sp>
      <p:sp>
        <p:nvSpPr>
          <p:cNvPr id="3" name="Slide Number Placeholder 2">
            <a:extLst>
              <a:ext uri="{FF2B5EF4-FFF2-40B4-BE49-F238E27FC236}">
                <a16:creationId xmlns:a16="http://schemas.microsoft.com/office/drawing/2014/main" id="{0A149BA5-9879-402A-A6A1-C1A1214271E1}"/>
              </a:ext>
            </a:extLst>
          </p:cNvPr>
          <p:cNvSpPr>
            <a:spLocks noGrp="1"/>
          </p:cNvSpPr>
          <p:nvPr>
            <p:ph type="sldNum" sz="quarter" idx="12"/>
          </p:nvPr>
        </p:nvSpPr>
        <p:spPr/>
        <p:txBody>
          <a:bodyPr/>
          <a:lstStyle/>
          <a:p>
            <a:fld id="{03DC2DEF-D2FE-4B45-ABA4-9F153FD1C98A}" type="slidenum">
              <a:rPr lang="en-US" smtClean="0"/>
              <a:t>10</a:t>
            </a:fld>
            <a:endParaRPr lang="en-US" dirty="0"/>
          </a:p>
        </p:txBody>
      </p:sp>
      <p:pic>
        <p:nvPicPr>
          <p:cNvPr id="5" name="Picture 4" descr="Graphical user interface&#10;&#10;Description automatically generated">
            <a:extLst>
              <a:ext uri="{FF2B5EF4-FFF2-40B4-BE49-F238E27FC236}">
                <a16:creationId xmlns:a16="http://schemas.microsoft.com/office/drawing/2014/main" id="{C7B20441-D06B-4503-8BCC-B98666539B06}"/>
              </a:ext>
            </a:extLst>
          </p:cNvPr>
          <p:cNvPicPr>
            <a:picLocks noChangeAspect="1"/>
          </p:cNvPicPr>
          <p:nvPr/>
        </p:nvPicPr>
        <p:blipFill>
          <a:blip r:embed="rId2"/>
          <a:stretch>
            <a:fillRect/>
          </a:stretch>
        </p:blipFill>
        <p:spPr>
          <a:xfrm>
            <a:off x="478971" y="1019175"/>
            <a:ext cx="10612013" cy="5792390"/>
          </a:xfrm>
          <a:prstGeom prst="rect">
            <a:avLst/>
          </a:prstGeom>
        </p:spPr>
      </p:pic>
    </p:spTree>
    <p:extLst>
      <p:ext uri="{BB962C8B-B14F-4D97-AF65-F5344CB8AC3E}">
        <p14:creationId xmlns:p14="http://schemas.microsoft.com/office/powerpoint/2010/main" val="2639257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BD41-B6CA-45CC-BFE7-A6FC12FDB081}"/>
              </a:ext>
            </a:extLst>
          </p:cNvPr>
          <p:cNvSpPr>
            <a:spLocks noGrp="1"/>
          </p:cNvSpPr>
          <p:nvPr>
            <p:ph type="title"/>
          </p:nvPr>
        </p:nvSpPr>
        <p:spPr/>
        <p:txBody>
          <a:bodyPr/>
          <a:lstStyle/>
          <a:p>
            <a:r>
              <a:rPr lang="en-US" dirty="0"/>
              <a:t>Dashboard Features for San Diego Get It Done Database</a:t>
            </a:r>
          </a:p>
        </p:txBody>
      </p:sp>
      <p:sp>
        <p:nvSpPr>
          <p:cNvPr id="6" name="Content Placeholder 5">
            <a:extLst>
              <a:ext uri="{FF2B5EF4-FFF2-40B4-BE49-F238E27FC236}">
                <a16:creationId xmlns:a16="http://schemas.microsoft.com/office/drawing/2014/main" id="{04788E27-A597-419A-BADD-D60A48055465}"/>
              </a:ext>
            </a:extLst>
          </p:cNvPr>
          <p:cNvSpPr>
            <a:spLocks noGrp="1"/>
          </p:cNvSpPr>
          <p:nvPr>
            <p:ph idx="1"/>
          </p:nvPr>
        </p:nvSpPr>
        <p:spPr>
          <a:xfrm>
            <a:off x="371475" y="1233488"/>
            <a:ext cx="5114928" cy="4943475"/>
          </a:xfrm>
        </p:spPr>
        <p:txBody>
          <a:bodyPr/>
          <a:lstStyle/>
          <a:p>
            <a:pPr>
              <a:buFont typeface="Wingdings" panose="05000000000000000000" pitchFamily="2" charset="2"/>
              <a:buChar char="ü"/>
            </a:pPr>
            <a:r>
              <a:rPr lang="en-US" dirty="0"/>
              <a:t>Year selector</a:t>
            </a:r>
          </a:p>
          <a:p>
            <a:pPr>
              <a:buFont typeface="Wingdings" panose="05000000000000000000" pitchFamily="2" charset="2"/>
              <a:buChar char="ü"/>
            </a:pPr>
            <a:r>
              <a:rPr lang="en-US" dirty="0"/>
              <a:t>Summary Status at a glance</a:t>
            </a:r>
          </a:p>
          <a:p>
            <a:pPr>
              <a:buFont typeface="Wingdings" panose="05000000000000000000" pitchFamily="2" charset="2"/>
              <a:buChar char="ü"/>
            </a:pPr>
            <a:r>
              <a:rPr lang="en-US" dirty="0"/>
              <a:t>Service requests by service type</a:t>
            </a:r>
          </a:p>
          <a:p>
            <a:pPr>
              <a:buFont typeface="Wingdings" panose="05000000000000000000" pitchFamily="2" charset="2"/>
              <a:buChar char="ü"/>
            </a:pPr>
            <a:r>
              <a:rPr lang="en-US" dirty="0"/>
              <a:t>Leaflet </a:t>
            </a:r>
            <a:r>
              <a:rPr lang="en-US" dirty="0" err="1"/>
              <a:t>mapbox</a:t>
            </a:r>
            <a:r>
              <a:rPr lang="en-US" dirty="0"/>
              <a:t> with popup tool tip</a:t>
            </a:r>
          </a:p>
          <a:p>
            <a:pPr>
              <a:buFont typeface="Wingdings" panose="05000000000000000000" pitchFamily="2" charset="2"/>
              <a:buChar char="ü"/>
            </a:pPr>
            <a:r>
              <a:rPr lang="en-US" dirty="0"/>
              <a:t>Service request count by month</a:t>
            </a:r>
          </a:p>
          <a:p>
            <a:pPr>
              <a:buFont typeface="Wingdings" panose="05000000000000000000" pitchFamily="2" charset="2"/>
              <a:buChar char="ü"/>
            </a:pPr>
            <a:r>
              <a:rPr lang="en-US" dirty="0"/>
              <a:t>Top 20 service requests by type</a:t>
            </a:r>
          </a:p>
          <a:p>
            <a:pPr>
              <a:buFont typeface="Wingdings" panose="05000000000000000000" pitchFamily="2" charset="2"/>
              <a:buChar char="ü"/>
            </a:pPr>
            <a:r>
              <a:rPr lang="en-US" dirty="0"/>
              <a:t>Service requests by council district</a:t>
            </a:r>
          </a:p>
          <a:p>
            <a:pPr>
              <a:buFont typeface="Wingdings" panose="05000000000000000000" pitchFamily="2" charset="2"/>
              <a:buChar char="ü"/>
            </a:pPr>
            <a:r>
              <a:rPr lang="en-US" dirty="0"/>
              <a:t>Average case length by council district</a:t>
            </a:r>
          </a:p>
        </p:txBody>
      </p:sp>
      <p:sp>
        <p:nvSpPr>
          <p:cNvPr id="3" name="Slide Number Placeholder 2">
            <a:extLst>
              <a:ext uri="{FF2B5EF4-FFF2-40B4-BE49-F238E27FC236}">
                <a16:creationId xmlns:a16="http://schemas.microsoft.com/office/drawing/2014/main" id="{E18D8B84-07AD-4C0A-814A-581E31EFCA88}"/>
              </a:ext>
            </a:extLst>
          </p:cNvPr>
          <p:cNvSpPr>
            <a:spLocks noGrp="1"/>
          </p:cNvSpPr>
          <p:nvPr>
            <p:ph type="sldNum" sz="quarter" idx="12"/>
          </p:nvPr>
        </p:nvSpPr>
        <p:spPr/>
        <p:txBody>
          <a:bodyPr/>
          <a:lstStyle/>
          <a:p>
            <a:fld id="{03DC2DEF-D2FE-4B45-ABA4-9F153FD1C98A}" type="slidenum">
              <a:rPr lang="en-US" smtClean="0"/>
              <a:pPr/>
              <a:t>11</a:t>
            </a:fld>
            <a:endParaRPr lang="en-US" dirty="0"/>
          </a:p>
        </p:txBody>
      </p:sp>
      <p:pic>
        <p:nvPicPr>
          <p:cNvPr id="10" name="Picture 9">
            <a:extLst>
              <a:ext uri="{FF2B5EF4-FFF2-40B4-BE49-F238E27FC236}">
                <a16:creationId xmlns:a16="http://schemas.microsoft.com/office/drawing/2014/main" id="{D065D2C0-7AAF-4BF6-A4FD-A8C87B486574}"/>
              </a:ext>
            </a:extLst>
          </p:cNvPr>
          <p:cNvPicPr>
            <a:picLocks noChangeAspect="1"/>
          </p:cNvPicPr>
          <p:nvPr/>
        </p:nvPicPr>
        <p:blipFill>
          <a:blip r:embed="rId2"/>
          <a:stretch>
            <a:fillRect/>
          </a:stretch>
        </p:blipFill>
        <p:spPr>
          <a:xfrm>
            <a:off x="6705599" y="3561963"/>
            <a:ext cx="4643372" cy="2262031"/>
          </a:xfrm>
          <a:prstGeom prst="rect">
            <a:avLst/>
          </a:prstGeom>
        </p:spPr>
      </p:pic>
      <p:pic>
        <p:nvPicPr>
          <p:cNvPr id="8" name="Picture 7">
            <a:extLst>
              <a:ext uri="{FF2B5EF4-FFF2-40B4-BE49-F238E27FC236}">
                <a16:creationId xmlns:a16="http://schemas.microsoft.com/office/drawing/2014/main" id="{9EC7FE96-A285-467E-BCF0-E732542CD959}"/>
              </a:ext>
            </a:extLst>
          </p:cNvPr>
          <p:cNvPicPr>
            <a:picLocks noChangeAspect="1"/>
          </p:cNvPicPr>
          <p:nvPr/>
        </p:nvPicPr>
        <p:blipFill>
          <a:blip r:embed="rId3"/>
          <a:stretch>
            <a:fillRect/>
          </a:stretch>
        </p:blipFill>
        <p:spPr>
          <a:xfrm>
            <a:off x="6665694" y="1332411"/>
            <a:ext cx="4749539" cy="2327424"/>
          </a:xfrm>
          <a:prstGeom prst="rect">
            <a:avLst/>
          </a:prstGeom>
        </p:spPr>
      </p:pic>
    </p:spTree>
    <p:extLst>
      <p:ext uri="{BB962C8B-B14F-4D97-AF65-F5344CB8AC3E}">
        <p14:creationId xmlns:p14="http://schemas.microsoft.com/office/powerpoint/2010/main" val="9131452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1AC361-D97D-4BBD-A9E1-9DDCDC9EA7BB}"/>
              </a:ext>
            </a:extLst>
          </p:cNvPr>
          <p:cNvSpPr>
            <a:spLocks noGrp="1"/>
          </p:cNvSpPr>
          <p:nvPr>
            <p:ph type="title"/>
          </p:nvPr>
        </p:nvSpPr>
        <p:spPr/>
        <p:txBody>
          <a:bodyPr/>
          <a:lstStyle/>
          <a:p>
            <a:r>
              <a:rPr lang="en-US" dirty="0"/>
              <a:t>No. of service requests by year – </a:t>
            </a:r>
            <a:r>
              <a:rPr lang="en-US" dirty="0" err="1"/>
              <a:t>Plotly</a:t>
            </a:r>
            <a:endParaRPr lang="en-US" dirty="0"/>
          </a:p>
        </p:txBody>
      </p:sp>
      <p:sp>
        <p:nvSpPr>
          <p:cNvPr id="4" name="Slide Number Placeholder 3">
            <a:extLst>
              <a:ext uri="{FF2B5EF4-FFF2-40B4-BE49-F238E27FC236}">
                <a16:creationId xmlns:a16="http://schemas.microsoft.com/office/drawing/2014/main" id="{D3DBA7DC-EAD9-4792-BBDF-66A01C4CE477}"/>
              </a:ext>
            </a:extLst>
          </p:cNvPr>
          <p:cNvSpPr>
            <a:spLocks noGrp="1"/>
          </p:cNvSpPr>
          <p:nvPr>
            <p:ph type="sldNum" sz="quarter" idx="12"/>
          </p:nvPr>
        </p:nvSpPr>
        <p:spPr/>
        <p:txBody>
          <a:bodyPr/>
          <a:lstStyle/>
          <a:p>
            <a:fld id="{03DC2DEF-D2FE-4B45-ABA4-9F153FD1C98A}" type="slidenum">
              <a:rPr lang="en-US" smtClean="0"/>
              <a:t>12</a:t>
            </a:fld>
            <a:endParaRPr lang="en-US" dirty="0"/>
          </a:p>
        </p:txBody>
      </p:sp>
      <p:pic>
        <p:nvPicPr>
          <p:cNvPr id="7" name="Picture 6" descr="Chart, line chart&#10;&#10;Description automatically generated">
            <a:extLst>
              <a:ext uri="{FF2B5EF4-FFF2-40B4-BE49-F238E27FC236}">
                <a16:creationId xmlns:a16="http://schemas.microsoft.com/office/drawing/2014/main" id="{68F51CDA-F4E8-40F1-B4AC-AD7C14572934}"/>
              </a:ext>
            </a:extLst>
          </p:cNvPr>
          <p:cNvPicPr>
            <a:picLocks noChangeAspect="1"/>
          </p:cNvPicPr>
          <p:nvPr/>
        </p:nvPicPr>
        <p:blipFill>
          <a:blip r:embed="rId2"/>
          <a:stretch>
            <a:fillRect/>
          </a:stretch>
        </p:blipFill>
        <p:spPr>
          <a:xfrm>
            <a:off x="-21679" y="2285999"/>
            <a:ext cx="6106840" cy="3505201"/>
          </a:xfrm>
          <a:prstGeom prst="rect">
            <a:avLst/>
          </a:prstGeom>
        </p:spPr>
      </p:pic>
      <p:pic>
        <p:nvPicPr>
          <p:cNvPr id="11" name="Picture 10" descr="Chart, line chart&#10;&#10;Description automatically generated">
            <a:extLst>
              <a:ext uri="{FF2B5EF4-FFF2-40B4-BE49-F238E27FC236}">
                <a16:creationId xmlns:a16="http://schemas.microsoft.com/office/drawing/2014/main" id="{B3D265F0-9FA8-4421-B233-94F42B476841}"/>
              </a:ext>
            </a:extLst>
          </p:cNvPr>
          <p:cNvPicPr>
            <a:picLocks noChangeAspect="1"/>
          </p:cNvPicPr>
          <p:nvPr/>
        </p:nvPicPr>
        <p:blipFill>
          <a:blip r:embed="rId3"/>
          <a:stretch>
            <a:fillRect/>
          </a:stretch>
        </p:blipFill>
        <p:spPr>
          <a:xfrm>
            <a:off x="5932761" y="2286000"/>
            <a:ext cx="6106839" cy="3505200"/>
          </a:xfrm>
          <a:prstGeom prst="rect">
            <a:avLst/>
          </a:prstGeom>
        </p:spPr>
      </p:pic>
      <p:sp>
        <p:nvSpPr>
          <p:cNvPr id="12" name="TextBox 11">
            <a:extLst>
              <a:ext uri="{FF2B5EF4-FFF2-40B4-BE49-F238E27FC236}">
                <a16:creationId xmlns:a16="http://schemas.microsoft.com/office/drawing/2014/main" id="{1DE0D3D8-2190-418E-A7CB-8E177B576E9C}"/>
              </a:ext>
            </a:extLst>
          </p:cNvPr>
          <p:cNvSpPr txBox="1"/>
          <p:nvPr/>
        </p:nvSpPr>
        <p:spPr>
          <a:xfrm>
            <a:off x="1720852" y="2428875"/>
            <a:ext cx="3321422" cy="369332"/>
          </a:xfrm>
          <a:prstGeom prst="rect">
            <a:avLst/>
          </a:prstGeom>
          <a:noFill/>
        </p:spPr>
        <p:txBody>
          <a:bodyPr wrap="none" rtlCol="0">
            <a:spAutoFit/>
          </a:bodyPr>
          <a:lstStyle/>
          <a:p>
            <a:r>
              <a:rPr lang="en-US" dirty="0"/>
              <a:t>2019 Get It Done service requests</a:t>
            </a:r>
          </a:p>
        </p:txBody>
      </p:sp>
      <p:sp>
        <p:nvSpPr>
          <p:cNvPr id="13" name="TextBox 12">
            <a:extLst>
              <a:ext uri="{FF2B5EF4-FFF2-40B4-BE49-F238E27FC236}">
                <a16:creationId xmlns:a16="http://schemas.microsoft.com/office/drawing/2014/main" id="{E384D21E-BE86-4F2F-85CC-A870E1B1CC66}"/>
              </a:ext>
            </a:extLst>
          </p:cNvPr>
          <p:cNvSpPr txBox="1"/>
          <p:nvPr/>
        </p:nvSpPr>
        <p:spPr>
          <a:xfrm>
            <a:off x="7896225" y="2428875"/>
            <a:ext cx="3321422" cy="369332"/>
          </a:xfrm>
          <a:prstGeom prst="rect">
            <a:avLst/>
          </a:prstGeom>
          <a:noFill/>
        </p:spPr>
        <p:txBody>
          <a:bodyPr wrap="none" rtlCol="0">
            <a:spAutoFit/>
          </a:bodyPr>
          <a:lstStyle/>
          <a:p>
            <a:r>
              <a:rPr lang="en-US" dirty="0"/>
              <a:t>2020 Get It Done service requests</a:t>
            </a:r>
          </a:p>
        </p:txBody>
      </p:sp>
      <p:sp>
        <p:nvSpPr>
          <p:cNvPr id="14" name="TextBox 13">
            <a:extLst>
              <a:ext uri="{FF2B5EF4-FFF2-40B4-BE49-F238E27FC236}">
                <a16:creationId xmlns:a16="http://schemas.microsoft.com/office/drawing/2014/main" id="{E989A0B1-0B3A-4340-888D-B3C32DE2AC02}"/>
              </a:ext>
            </a:extLst>
          </p:cNvPr>
          <p:cNvSpPr txBox="1"/>
          <p:nvPr/>
        </p:nvSpPr>
        <p:spPr>
          <a:xfrm>
            <a:off x="677393" y="1570076"/>
            <a:ext cx="4993418" cy="369332"/>
          </a:xfrm>
          <a:prstGeom prst="rect">
            <a:avLst/>
          </a:prstGeom>
          <a:noFill/>
        </p:spPr>
        <p:txBody>
          <a:bodyPr wrap="none" rtlCol="0">
            <a:spAutoFit/>
          </a:bodyPr>
          <a:lstStyle/>
          <a:p>
            <a:r>
              <a:rPr lang="en-US" dirty="0"/>
              <a:t>In 2019, service requests peeked in July and August.</a:t>
            </a:r>
          </a:p>
        </p:txBody>
      </p:sp>
      <p:sp>
        <p:nvSpPr>
          <p:cNvPr id="15" name="TextBox 14">
            <a:extLst>
              <a:ext uri="{FF2B5EF4-FFF2-40B4-BE49-F238E27FC236}">
                <a16:creationId xmlns:a16="http://schemas.microsoft.com/office/drawing/2014/main" id="{76688DD0-9F00-41CD-BDBF-11BEA13BFED6}"/>
              </a:ext>
            </a:extLst>
          </p:cNvPr>
          <p:cNvSpPr txBox="1"/>
          <p:nvPr/>
        </p:nvSpPr>
        <p:spPr>
          <a:xfrm>
            <a:off x="6236984" y="1362670"/>
            <a:ext cx="5701754" cy="923330"/>
          </a:xfrm>
          <a:prstGeom prst="rect">
            <a:avLst/>
          </a:prstGeom>
          <a:noFill/>
        </p:spPr>
        <p:txBody>
          <a:bodyPr wrap="none" rtlCol="0">
            <a:spAutoFit/>
          </a:bodyPr>
          <a:lstStyle/>
          <a:p>
            <a:r>
              <a:rPr lang="en-US" dirty="0"/>
              <a:t>In 2020, service requests dipped significantly in April which </a:t>
            </a:r>
            <a:br>
              <a:rPr lang="en-US" dirty="0"/>
            </a:br>
            <a:r>
              <a:rPr lang="en-US" dirty="0"/>
              <a:t>correlates with the start of COVID-19 restrictions, </a:t>
            </a:r>
            <a:br>
              <a:rPr lang="en-US" dirty="0"/>
            </a:br>
            <a:r>
              <a:rPr lang="en-US" dirty="0"/>
              <a:t>and peeked in October.</a:t>
            </a:r>
          </a:p>
        </p:txBody>
      </p:sp>
      <p:sp>
        <p:nvSpPr>
          <p:cNvPr id="16" name="Rectangle 15">
            <a:extLst>
              <a:ext uri="{FF2B5EF4-FFF2-40B4-BE49-F238E27FC236}">
                <a16:creationId xmlns:a16="http://schemas.microsoft.com/office/drawing/2014/main" id="{86519529-3172-4063-9AB8-0C0847666395}"/>
              </a:ext>
            </a:extLst>
          </p:cNvPr>
          <p:cNvSpPr/>
          <p:nvPr/>
        </p:nvSpPr>
        <p:spPr>
          <a:xfrm>
            <a:off x="6131718" y="1343025"/>
            <a:ext cx="5841207" cy="4524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CFF457-F657-4CFA-B4A0-5DA1DA97F35E}"/>
              </a:ext>
            </a:extLst>
          </p:cNvPr>
          <p:cNvSpPr/>
          <p:nvPr/>
        </p:nvSpPr>
        <p:spPr>
          <a:xfrm>
            <a:off x="91554" y="1343025"/>
            <a:ext cx="5841207" cy="4524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6308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4820A-C3F1-47B4-89BD-0E74DA824007}"/>
              </a:ext>
            </a:extLst>
          </p:cNvPr>
          <p:cNvPicPr>
            <a:picLocks noChangeAspect="1"/>
          </p:cNvPicPr>
          <p:nvPr/>
        </p:nvPicPr>
        <p:blipFill>
          <a:blip r:embed="rId2"/>
          <a:stretch>
            <a:fillRect/>
          </a:stretch>
        </p:blipFill>
        <p:spPr>
          <a:xfrm>
            <a:off x="4504416" y="65682"/>
            <a:ext cx="7687584" cy="6726635"/>
          </a:xfrm>
          <a:prstGeom prst="rect">
            <a:avLst/>
          </a:prstGeom>
          <a:noFill/>
        </p:spPr>
      </p:pic>
      <p:sp>
        <p:nvSpPr>
          <p:cNvPr id="2" name="Title 1">
            <a:extLst>
              <a:ext uri="{FF2B5EF4-FFF2-40B4-BE49-F238E27FC236}">
                <a16:creationId xmlns:a16="http://schemas.microsoft.com/office/drawing/2014/main" id="{A72A3E2C-CB5D-4785-851E-3DBC2A36C4F3}"/>
              </a:ext>
            </a:extLst>
          </p:cNvPr>
          <p:cNvSpPr>
            <a:spLocks noGrp="1"/>
          </p:cNvSpPr>
          <p:nvPr>
            <p:ph type="ctrTitle"/>
          </p:nvPr>
        </p:nvSpPr>
        <p:spPr>
          <a:xfrm>
            <a:off x="371476" y="1779589"/>
            <a:ext cx="4416424" cy="2182811"/>
          </a:xfrm>
        </p:spPr>
        <p:txBody>
          <a:bodyPr anchor="b">
            <a:normAutofit/>
          </a:bodyPr>
          <a:lstStyle/>
          <a:p>
            <a:r>
              <a:rPr lang="en-US" dirty="0"/>
              <a:t>COVID-19 Heat Map</a:t>
            </a:r>
          </a:p>
        </p:txBody>
      </p:sp>
      <p:sp>
        <p:nvSpPr>
          <p:cNvPr id="10" name="Subtitle 3">
            <a:extLst>
              <a:ext uri="{FF2B5EF4-FFF2-40B4-BE49-F238E27FC236}">
                <a16:creationId xmlns:a16="http://schemas.microsoft.com/office/drawing/2014/main" id="{B28BB7B0-F449-4E48-95C3-0B1EC74A43E9}"/>
              </a:ext>
            </a:extLst>
          </p:cNvPr>
          <p:cNvSpPr>
            <a:spLocks noGrp="1"/>
          </p:cNvSpPr>
          <p:nvPr>
            <p:ph type="subTitle" idx="1"/>
          </p:nvPr>
        </p:nvSpPr>
        <p:spPr>
          <a:xfrm>
            <a:off x="371476" y="4079083"/>
            <a:ext cx="4416424" cy="976311"/>
          </a:xfrm>
        </p:spPr>
        <p:txBody>
          <a:bodyPr/>
          <a:lstStyle/>
          <a:p>
            <a:r>
              <a:rPr lang="en-US" dirty="0"/>
              <a:t>MongoDB Charts</a:t>
            </a:r>
          </a:p>
        </p:txBody>
      </p:sp>
      <p:sp>
        <p:nvSpPr>
          <p:cNvPr id="3" name="Slide Number Placeholder 2" hidden="1">
            <a:extLst>
              <a:ext uri="{FF2B5EF4-FFF2-40B4-BE49-F238E27FC236}">
                <a16:creationId xmlns:a16="http://schemas.microsoft.com/office/drawing/2014/main" id="{D90F8932-E741-417C-BB66-DB5196AAE092}"/>
              </a:ext>
            </a:extLst>
          </p:cNvPr>
          <p:cNvSpPr>
            <a:spLocks noGrp="1"/>
          </p:cNvSpPr>
          <p:nvPr>
            <p:ph type="sldNum" sz="quarter" idx="4"/>
          </p:nvPr>
        </p:nvSpPr>
        <p:spPr>
          <a:xfrm>
            <a:off x="11518900" y="6581978"/>
            <a:ext cx="373062" cy="206104"/>
          </a:xfrm>
        </p:spPr>
        <p:txBody>
          <a:bodyPr/>
          <a:lstStyle/>
          <a:p>
            <a:pPr>
              <a:spcAft>
                <a:spcPts val="600"/>
              </a:spcAft>
            </a:pPr>
            <a:fld id="{03DC2DEF-D2FE-4B45-ABA4-9F153FD1C98A}" type="slidenum">
              <a:rPr lang="en-US" smtClean="0"/>
              <a:pPr>
                <a:spcAft>
                  <a:spcPts val="600"/>
                </a:spcAft>
              </a:pPr>
              <a:t>13</a:t>
            </a:fld>
            <a:endParaRPr lang="en-US"/>
          </a:p>
        </p:txBody>
      </p:sp>
    </p:spTree>
    <p:extLst>
      <p:ext uri="{BB962C8B-B14F-4D97-AF65-F5344CB8AC3E}">
        <p14:creationId xmlns:p14="http://schemas.microsoft.com/office/powerpoint/2010/main" val="643403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547D-47DC-4908-BF41-A0EB17881416}"/>
              </a:ext>
            </a:extLst>
          </p:cNvPr>
          <p:cNvSpPr>
            <a:spLocks noGrp="1"/>
          </p:cNvSpPr>
          <p:nvPr>
            <p:ph type="title"/>
          </p:nvPr>
        </p:nvSpPr>
        <p:spPr>
          <a:xfrm>
            <a:off x="371475" y="260351"/>
            <a:ext cx="11520487" cy="758824"/>
          </a:xfrm>
        </p:spPr>
        <p:txBody>
          <a:bodyPr/>
          <a:lstStyle/>
          <a:p>
            <a:r>
              <a:rPr lang="en-US" dirty="0"/>
              <a:t>Opportunities to Add Value: Performance Indicators</a:t>
            </a:r>
          </a:p>
        </p:txBody>
      </p:sp>
      <p:sp>
        <p:nvSpPr>
          <p:cNvPr id="3" name="Content Placeholder 2">
            <a:extLst>
              <a:ext uri="{FF2B5EF4-FFF2-40B4-BE49-F238E27FC236}">
                <a16:creationId xmlns:a16="http://schemas.microsoft.com/office/drawing/2014/main" id="{C2080AEC-02E2-4134-8C0E-7D720CAD30FB}"/>
              </a:ext>
            </a:extLst>
          </p:cNvPr>
          <p:cNvSpPr>
            <a:spLocks noGrp="1"/>
          </p:cNvSpPr>
          <p:nvPr>
            <p:ph idx="1"/>
          </p:nvPr>
        </p:nvSpPr>
        <p:spPr>
          <a:xfrm>
            <a:off x="371475" y="1233488"/>
            <a:ext cx="6482172" cy="4943475"/>
          </a:xfrm>
        </p:spPr>
        <p:txBody>
          <a:bodyPr/>
          <a:lstStyle/>
          <a:p>
            <a:pPr>
              <a:lnSpc>
                <a:spcPct val="100000"/>
              </a:lnSpc>
              <a:buFont typeface="Wingdings" panose="05000000000000000000" pitchFamily="2" charset="2"/>
              <a:buChar char="q"/>
            </a:pPr>
            <a:r>
              <a:rPr lang="en-US" dirty="0"/>
              <a:t>Volume of service requests by category by year / quarter / area</a:t>
            </a:r>
          </a:p>
          <a:p>
            <a:pPr lvl="1">
              <a:lnSpc>
                <a:spcPct val="100000"/>
              </a:lnSpc>
            </a:pPr>
            <a:r>
              <a:rPr lang="en-US" dirty="0"/>
              <a:t>Is volume of service requests evenly distributed by area?</a:t>
            </a:r>
          </a:p>
          <a:p>
            <a:pPr lvl="1">
              <a:lnSpc>
                <a:spcPct val="100000"/>
              </a:lnSpc>
            </a:pPr>
            <a:r>
              <a:rPr lang="en-US" dirty="0"/>
              <a:t>Do certain areas have a noticeably smaller or larger number of service requests in any category?</a:t>
            </a:r>
          </a:p>
          <a:p>
            <a:pPr lvl="1">
              <a:lnSpc>
                <a:spcPct val="100000"/>
              </a:lnSpc>
            </a:pPr>
            <a:r>
              <a:rPr lang="en-US" dirty="0"/>
              <a:t>Is the volume of service requests steady or are there dips/spikes?</a:t>
            </a:r>
          </a:p>
          <a:p>
            <a:pPr lvl="1">
              <a:lnSpc>
                <a:spcPct val="100000"/>
              </a:lnSpc>
            </a:pPr>
            <a:r>
              <a:rPr lang="en-US" dirty="0"/>
              <a:t>Are dips/spikes occurring during certain times of the year? Certain districts?</a:t>
            </a:r>
          </a:p>
          <a:p>
            <a:pPr lvl="1">
              <a:lnSpc>
                <a:spcPct val="100000"/>
              </a:lnSpc>
            </a:pPr>
            <a:endParaRPr lang="en-US" dirty="0"/>
          </a:p>
          <a:p>
            <a:pPr>
              <a:lnSpc>
                <a:spcPct val="100000"/>
              </a:lnSpc>
              <a:buFont typeface="Wingdings" panose="05000000000000000000" pitchFamily="2" charset="2"/>
              <a:buChar char="q"/>
            </a:pPr>
            <a:r>
              <a:rPr lang="en-US" dirty="0"/>
              <a:t>Average days from open to close, grouped by category, by council district compared to overall</a:t>
            </a:r>
          </a:p>
          <a:p>
            <a:pPr lvl="1">
              <a:lnSpc>
                <a:spcPct val="100000"/>
              </a:lnSpc>
            </a:pPr>
            <a:r>
              <a:rPr lang="en-US" dirty="0"/>
              <a:t>Is average time to resolve a service request same across categories? Across districts?</a:t>
            </a:r>
          </a:p>
          <a:p>
            <a:pPr lvl="1">
              <a:lnSpc>
                <a:spcPct val="100000"/>
              </a:lnSpc>
            </a:pPr>
            <a:r>
              <a:rPr lang="en-US" dirty="0"/>
              <a:t>Dips/spikes?  Certain areas?  Certain times of year?</a:t>
            </a:r>
          </a:p>
          <a:p>
            <a:pPr>
              <a:lnSpc>
                <a:spcPct val="100000"/>
              </a:lnSpc>
            </a:pPr>
            <a:endParaRPr lang="en-US" dirty="0"/>
          </a:p>
        </p:txBody>
      </p:sp>
      <p:sp>
        <p:nvSpPr>
          <p:cNvPr id="4" name="Slide Number Placeholder 3">
            <a:extLst>
              <a:ext uri="{FF2B5EF4-FFF2-40B4-BE49-F238E27FC236}">
                <a16:creationId xmlns:a16="http://schemas.microsoft.com/office/drawing/2014/main" id="{9B74F5BA-C9AC-4173-A013-5BFF6B854E07}"/>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14</a:t>
            </a:fld>
            <a:endParaRPr lang="en-US" dirty="0"/>
          </a:p>
        </p:txBody>
      </p:sp>
      <p:sp>
        <p:nvSpPr>
          <p:cNvPr id="7" name="Rectangle: Rounded Corners 6">
            <a:extLst>
              <a:ext uri="{FF2B5EF4-FFF2-40B4-BE49-F238E27FC236}">
                <a16:creationId xmlns:a16="http://schemas.microsoft.com/office/drawing/2014/main" id="{E20635A5-D807-4CEE-9241-55ED7EA5D135}"/>
              </a:ext>
            </a:extLst>
          </p:cNvPr>
          <p:cNvSpPr/>
          <p:nvPr/>
        </p:nvSpPr>
        <p:spPr>
          <a:xfrm>
            <a:off x="8412480" y="1750423"/>
            <a:ext cx="1306286" cy="2838994"/>
          </a:xfrm>
          <a:prstGeom prst="roundRect">
            <a:avLst>
              <a:gd name="adj" fmla="val 346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09CE0A-C130-44B9-869D-41D3BBC3118A}"/>
              </a:ext>
            </a:extLst>
          </p:cNvPr>
          <p:cNvSpPr/>
          <p:nvPr/>
        </p:nvSpPr>
        <p:spPr>
          <a:xfrm>
            <a:off x="8638903" y="1889760"/>
            <a:ext cx="853440" cy="827314"/>
          </a:xfrm>
          <a:prstGeom prst="ellipse">
            <a:avLst/>
          </a:prstGeom>
          <a:solidFill>
            <a:schemeClr val="bg1">
              <a:lumMod val="6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3A959F4-097E-4411-8D07-0BE6BC851F41}"/>
              </a:ext>
            </a:extLst>
          </p:cNvPr>
          <p:cNvSpPr/>
          <p:nvPr/>
        </p:nvSpPr>
        <p:spPr>
          <a:xfrm>
            <a:off x="8638903" y="2786199"/>
            <a:ext cx="853440" cy="827314"/>
          </a:xfrm>
          <a:prstGeom prst="ellipse">
            <a:avLst/>
          </a:prstGeom>
          <a:solidFill>
            <a:schemeClr val="bg1">
              <a:lumMod val="65000"/>
            </a:schemeClr>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B88BB65-F4DB-4A8B-ACB9-34487E736BE5}"/>
              </a:ext>
            </a:extLst>
          </p:cNvPr>
          <p:cNvSpPr/>
          <p:nvPr/>
        </p:nvSpPr>
        <p:spPr>
          <a:xfrm>
            <a:off x="8638903" y="3687808"/>
            <a:ext cx="853440" cy="827314"/>
          </a:xfrm>
          <a:prstGeom prst="ellipse">
            <a:avLst/>
          </a:prstGeom>
          <a:solidFill>
            <a:srgbClr val="68AE56"/>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1321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1E61-8CC0-4920-80A8-0DCE98AA6953}"/>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9C49012A-808F-496B-8D95-937975A9E7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4632A3-9178-4595-BD84-934C54639884}"/>
              </a:ext>
            </a:extLst>
          </p:cNvPr>
          <p:cNvSpPr>
            <a:spLocks noGrp="1"/>
          </p:cNvSpPr>
          <p:nvPr>
            <p:ph type="sldNum" sz="quarter" idx="12"/>
          </p:nvPr>
        </p:nvSpPr>
        <p:spPr/>
        <p:txBody>
          <a:bodyPr/>
          <a:lstStyle/>
          <a:p>
            <a:fld id="{03DC2DEF-D2FE-4B45-ABA4-9F153FD1C98A}" type="slidenum">
              <a:rPr lang="en-US" smtClean="0"/>
              <a:t>15</a:t>
            </a:fld>
            <a:endParaRPr lang="en-US" dirty="0"/>
          </a:p>
        </p:txBody>
      </p:sp>
    </p:spTree>
    <p:extLst>
      <p:ext uri="{BB962C8B-B14F-4D97-AF65-F5344CB8AC3E}">
        <p14:creationId xmlns:p14="http://schemas.microsoft.com/office/powerpoint/2010/main" val="3916332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a:t>App.py</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r>
              <a:rPr lang="en-US" dirty="0"/>
              <a:t>Flask</a:t>
            </a:r>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16</a:t>
            </a:fld>
            <a:endParaRPr lang="en-US" sz="800"/>
          </a:p>
        </p:txBody>
      </p:sp>
      <p:pic>
        <p:nvPicPr>
          <p:cNvPr id="10" name="Picture 9">
            <a:extLst>
              <a:ext uri="{FF2B5EF4-FFF2-40B4-BE49-F238E27FC236}">
                <a16:creationId xmlns:a16="http://schemas.microsoft.com/office/drawing/2014/main" id="{49159A21-BEAC-4849-9C88-D4F030EA6246}"/>
              </a:ext>
            </a:extLst>
          </p:cNvPr>
          <p:cNvPicPr>
            <a:picLocks noChangeAspect="1"/>
          </p:cNvPicPr>
          <p:nvPr/>
        </p:nvPicPr>
        <p:blipFill>
          <a:blip r:embed="rId2"/>
          <a:stretch>
            <a:fillRect/>
          </a:stretch>
        </p:blipFill>
        <p:spPr>
          <a:xfrm>
            <a:off x="2579688" y="0"/>
            <a:ext cx="4722881" cy="6858000"/>
          </a:xfrm>
          <a:prstGeom prst="rect">
            <a:avLst/>
          </a:prstGeom>
        </p:spPr>
      </p:pic>
      <p:pic>
        <p:nvPicPr>
          <p:cNvPr id="12" name="Picture 11">
            <a:extLst>
              <a:ext uri="{FF2B5EF4-FFF2-40B4-BE49-F238E27FC236}">
                <a16:creationId xmlns:a16="http://schemas.microsoft.com/office/drawing/2014/main" id="{8F9E9ADB-CD1B-4CD3-9408-3EC0AB7E3BFD}"/>
              </a:ext>
            </a:extLst>
          </p:cNvPr>
          <p:cNvPicPr>
            <a:picLocks noChangeAspect="1"/>
          </p:cNvPicPr>
          <p:nvPr/>
        </p:nvPicPr>
        <p:blipFill rotWithShape="1">
          <a:blip r:embed="rId3"/>
          <a:srcRect r="10191"/>
          <a:stretch/>
        </p:blipFill>
        <p:spPr>
          <a:xfrm>
            <a:off x="7391043" y="523148"/>
            <a:ext cx="4619982" cy="5210902"/>
          </a:xfrm>
          <a:prstGeom prst="rect">
            <a:avLst/>
          </a:prstGeom>
        </p:spPr>
      </p:pic>
    </p:spTree>
    <p:extLst>
      <p:ext uri="{BB962C8B-B14F-4D97-AF65-F5344CB8AC3E}">
        <p14:creationId xmlns:p14="http://schemas.microsoft.com/office/powerpoint/2010/main" val="1062129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1EC77DE7-6DBC-4C05-BB22-3B86ABD9F314}"/>
              </a:ext>
            </a:extLst>
          </p:cNvPr>
          <p:cNvPicPr>
            <a:picLocks noChangeAspect="1"/>
          </p:cNvPicPr>
          <p:nvPr/>
        </p:nvPicPr>
        <p:blipFill>
          <a:blip r:embed="rId2"/>
          <a:stretch>
            <a:fillRect/>
          </a:stretch>
        </p:blipFill>
        <p:spPr>
          <a:xfrm>
            <a:off x="5912485" y="1"/>
            <a:ext cx="5383527" cy="6858000"/>
          </a:xfrm>
          <a:prstGeom prst="rect">
            <a:avLst/>
          </a:prstGeom>
          <a:noFill/>
        </p:spPr>
      </p:pic>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a:t>Visualization.py</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endParaRPr lang="en-US"/>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17</a:t>
            </a:fld>
            <a:endParaRPr lang="en-US" sz="800"/>
          </a:p>
        </p:txBody>
      </p:sp>
    </p:spTree>
    <p:extLst>
      <p:ext uri="{BB962C8B-B14F-4D97-AF65-F5344CB8AC3E}">
        <p14:creationId xmlns:p14="http://schemas.microsoft.com/office/powerpoint/2010/main" val="2182659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a:t>App.js</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r>
              <a:rPr lang="en-US" dirty="0"/>
              <a:t>Populate dashboard</a:t>
            </a:r>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18</a:t>
            </a:fld>
            <a:endParaRPr lang="en-US" sz="800"/>
          </a:p>
        </p:txBody>
      </p:sp>
      <p:pic>
        <p:nvPicPr>
          <p:cNvPr id="8" name="Picture 7">
            <a:extLst>
              <a:ext uri="{FF2B5EF4-FFF2-40B4-BE49-F238E27FC236}">
                <a16:creationId xmlns:a16="http://schemas.microsoft.com/office/drawing/2014/main" id="{CE53AC23-5F9A-4C14-ACFE-8ABA5791E68D}"/>
              </a:ext>
            </a:extLst>
          </p:cNvPr>
          <p:cNvPicPr>
            <a:picLocks noChangeAspect="1"/>
          </p:cNvPicPr>
          <p:nvPr/>
        </p:nvPicPr>
        <p:blipFill>
          <a:blip r:embed="rId2"/>
          <a:stretch>
            <a:fillRect/>
          </a:stretch>
        </p:blipFill>
        <p:spPr>
          <a:xfrm>
            <a:off x="5765110" y="0"/>
            <a:ext cx="4605130" cy="6858000"/>
          </a:xfrm>
          <a:prstGeom prst="rect">
            <a:avLst/>
          </a:prstGeom>
        </p:spPr>
      </p:pic>
    </p:spTree>
    <p:extLst>
      <p:ext uri="{BB962C8B-B14F-4D97-AF65-F5344CB8AC3E}">
        <p14:creationId xmlns:p14="http://schemas.microsoft.com/office/powerpoint/2010/main" val="1166852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err="1"/>
              <a:t>Main.ipynb</a:t>
            </a:r>
            <a:endParaRPr lang="en-US" sz="5000" dirty="0"/>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19</a:t>
            </a:fld>
            <a:endParaRPr lang="en-US" sz="800"/>
          </a:p>
        </p:txBody>
      </p:sp>
      <p:sp>
        <p:nvSpPr>
          <p:cNvPr id="10" name="Subtitle 9">
            <a:extLst>
              <a:ext uri="{FF2B5EF4-FFF2-40B4-BE49-F238E27FC236}">
                <a16:creationId xmlns:a16="http://schemas.microsoft.com/office/drawing/2014/main" id="{BA659251-A331-4C27-851C-D70837DFF90E}"/>
              </a:ext>
            </a:extLst>
          </p:cNvPr>
          <p:cNvSpPr>
            <a:spLocks noGrp="1"/>
          </p:cNvSpPr>
          <p:nvPr>
            <p:ph type="subTitle" idx="1"/>
          </p:nvPr>
        </p:nvSpPr>
        <p:spPr/>
        <p:txBody>
          <a:bodyPr/>
          <a:lstStyle/>
          <a:p>
            <a:r>
              <a:rPr lang="en-US" dirty="0"/>
              <a:t>API Data</a:t>
            </a:r>
          </a:p>
        </p:txBody>
      </p:sp>
      <p:pic>
        <p:nvPicPr>
          <p:cNvPr id="12" name="Picture 11">
            <a:extLst>
              <a:ext uri="{FF2B5EF4-FFF2-40B4-BE49-F238E27FC236}">
                <a16:creationId xmlns:a16="http://schemas.microsoft.com/office/drawing/2014/main" id="{866B9896-D102-4B09-B9A2-EDBC5EB7C02E}"/>
              </a:ext>
            </a:extLst>
          </p:cNvPr>
          <p:cNvPicPr>
            <a:picLocks noChangeAspect="1"/>
          </p:cNvPicPr>
          <p:nvPr/>
        </p:nvPicPr>
        <p:blipFill>
          <a:blip r:embed="rId2"/>
          <a:stretch>
            <a:fillRect/>
          </a:stretch>
        </p:blipFill>
        <p:spPr>
          <a:xfrm>
            <a:off x="4988605" y="0"/>
            <a:ext cx="5681889" cy="6858000"/>
          </a:xfrm>
          <a:prstGeom prst="rect">
            <a:avLst/>
          </a:prstGeom>
        </p:spPr>
      </p:pic>
    </p:spTree>
    <p:extLst>
      <p:ext uri="{BB962C8B-B14F-4D97-AF65-F5344CB8AC3E}">
        <p14:creationId xmlns:p14="http://schemas.microsoft.com/office/powerpoint/2010/main" val="2475475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FF995E-708E-4853-AD6B-F0770BEA2F41}"/>
              </a:ext>
            </a:extLst>
          </p:cNvPr>
          <p:cNvSpPr>
            <a:spLocks noGrp="1"/>
          </p:cNvSpPr>
          <p:nvPr>
            <p:ph type="title"/>
          </p:nvPr>
        </p:nvSpPr>
        <p:spPr/>
        <p:txBody>
          <a:bodyPr/>
          <a:lstStyle/>
          <a:p>
            <a:r>
              <a:rPr lang="en-US" dirty="0"/>
              <a:t>Team Git It On</a:t>
            </a:r>
          </a:p>
        </p:txBody>
      </p:sp>
      <p:graphicFrame>
        <p:nvGraphicFramePr>
          <p:cNvPr id="10" name="Table 10">
            <a:extLst>
              <a:ext uri="{FF2B5EF4-FFF2-40B4-BE49-F238E27FC236}">
                <a16:creationId xmlns:a16="http://schemas.microsoft.com/office/drawing/2014/main" id="{6DD70688-0C2E-45E9-8BDF-4A0A25F434D4}"/>
              </a:ext>
            </a:extLst>
          </p:cNvPr>
          <p:cNvGraphicFramePr>
            <a:graphicFrameLocks noGrp="1"/>
          </p:cNvGraphicFramePr>
          <p:nvPr>
            <p:extLst>
              <p:ext uri="{D42A27DB-BD31-4B8C-83A1-F6EECF244321}">
                <p14:modId xmlns:p14="http://schemas.microsoft.com/office/powerpoint/2010/main" val="3246654566"/>
              </p:ext>
            </p:extLst>
          </p:nvPr>
        </p:nvGraphicFramePr>
        <p:xfrm>
          <a:off x="535390" y="1573618"/>
          <a:ext cx="10946001" cy="4212856"/>
        </p:xfrm>
        <a:graphic>
          <a:graphicData uri="http://schemas.openxmlformats.org/drawingml/2006/table">
            <a:tbl>
              <a:tblPr>
                <a:tableStyleId>{5C22544A-7EE6-4342-B048-85BDC9FD1C3A}</a:tableStyleId>
              </a:tblPr>
              <a:tblGrid>
                <a:gridCol w="3067900">
                  <a:extLst>
                    <a:ext uri="{9D8B030D-6E8A-4147-A177-3AD203B41FA5}">
                      <a16:colId xmlns:a16="http://schemas.microsoft.com/office/drawing/2014/main" val="2255533866"/>
                    </a:ext>
                  </a:extLst>
                </a:gridCol>
                <a:gridCol w="7878101">
                  <a:extLst>
                    <a:ext uri="{9D8B030D-6E8A-4147-A177-3AD203B41FA5}">
                      <a16:colId xmlns:a16="http://schemas.microsoft.com/office/drawing/2014/main" val="2873820993"/>
                    </a:ext>
                  </a:extLst>
                </a:gridCol>
              </a:tblGrid>
              <a:tr h="641734">
                <a:tc>
                  <a:txBody>
                    <a:bodyPr/>
                    <a:lstStyle/>
                    <a:p>
                      <a:r>
                        <a:rPr lang="en-US" sz="2400" b="1" dirty="0">
                          <a:solidFill>
                            <a:schemeClr val="tx1"/>
                          </a:solidFill>
                        </a:rPr>
                        <a:t>Melissa Monroe</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400" dirty="0">
                          <a:solidFill>
                            <a:schemeClr val="tx1"/>
                          </a:solidFill>
                        </a:rPr>
                        <a:t>Architecture, design, Heroku deployment, data, maps, art</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1915682221"/>
                  </a:ext>
                </a:extLst>
              </a:tr>
              <a:tr h="0">
                <a:tc>
                  <a:txBody>
                    <a:bodyPr/>
                    <a:lstStyle/>
                    <a:p>
                      <a:endParaRPr lang="en-US" sz="2400" b="1" dirty="0">
                        <a:solidFill>
                          <a:schemeClr val="tx1"/>
                        </a:solidFill>
                      </a:endParaRPr>
                    </a:p>
                  </a:txBody>
                  <a:tcPr marL="182880" marR="182880" marT="91440" marB="91440">
                    <a:noFill/>
                  </a:tcPr>
                </a:tc>
                <a:tc>
                  <a:txBody>
                    <a:bodyPr/>
                    <a:lstStyle/>
                    <a:p>
                      <a:endParaRPr lang="en-US" sz="2400" dirty="0">
                        <a:solidFill>
                          <a:schemeClr val="tx1"/>
                        </a:solidFill>
                      </a:endParaRPr>
                    </a:p>
                  </a:txBody>
                  <a:tcPr marL="182880" marR="182880" marT="91440" marB="91440">
                    <a:noFill/>
                  </a:tcPr>
                </a:tc>
                <a:extLst>
                  <a:ext uri="{0D108BD9-81ED-4DB2-BD59-A6C34878D82A}">
                    <a16:rowId xmlns:a16="http://schemas.microsoft.com/office/drawing/2014/main" val="573868669"/>
                  </a:ext>
                </a:extLst>
              </a:tr>
              <a:tr h="641734">
                <a:tc>
                  <a:txBody>
                    <a:bodyPr/>
                    <a:lstStyle/>
                    <a:p>
                      <a:pPr marL="0" algn="l" defTabSz="914400" rtl="0" eaLnBrk="1" latinLnBrk="0" hangingPunct="1"/>
                      <a:r>
                        <a:rPr lang="en-US" sz="2400" b="1" kern="1200" dirty="0">
                          <a:solidFill>
                            <a:schemeClr val="tx1"/>
                          </a:solidFill>
                          <a:latin typeface="+mn-lt"/>
                          <a:ea typeface="+mn-ea"/>
                          <a:cs typeface="+mn-cs"/>
                        </a:rPr>
                        <a:t>Andrew Bankston</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400" dirty="0">
                          <a:solidFill>
                            <a:schemeClr val="tx1"/>
                          </a:solidFill>
                        </a:rPr>
                        <a:t>Data, content, analysis, plots, maps</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688228446"/>
                  </a:ext>
                </a:extLst>
              </a:tr>
              <a:tr h="282354">
                <a:tc>
                  <a:txBody>
                    <a:bodyPr/>
                    <a:lstStyle/>
                    <a:p>
                      <a:pPr marL="0" algn="l" defTabSz="914400" rtl="0" eaLnBrk="1" latinLnBrk="0" hangingPunct="1"/>
                      <a:endParaRPr lang="en-US" sz="2400" b="1" kern="1200" dirty="0">
                        <a:solidFill>
                          <a:schemeClr val="tx1"/>
                        </a:solidFill>
                        <a:latin typeface="+mn-lt"/>
                        <a:ea typeface="+mn-ea"/>
                        <a:cs typeface="+mn-cs"/>
                      </a:endParaRPr>
                    </a:p>
                  </a:txBody>
                  <a:tcPr marL="182880" marR="182880" marT="91440" marB="91440">
                    <a:noFill/>
                  </a:tcPr>
                </a:tc>
                <a:tc>
                  <a:txBody>
                    <a:bodyPr/>
                    <a:lstStyle/>
                    <a:p>
                      <a:endParaRPr lang="en-US" sz="2400" dirty="0">
                        <a:solidFill>
                          <a:schemeClr val="tx1"/>
                        </a:solidFill>
                      </a:endParaRPr>
                    </a:p>
                  </a:txBody>
                  <a:tcPr marL="182880" marR="182880" marT="91440" marB="91440">
                    <a:noFill/>
                  </a:tcPr>
                </a:tc>
                <a:extLst>
                  <a:ext uri="{0D108BD9-81ED-4DB2-BD59-A6C34878D82A}">
                    <a16:rowId xmlns:a16="http://schemas.microsoft.com/office/drawing/2014/main" val="999687622"/>
                  </a:ext>
                </a:extLst>
              </a:tr>
              <a:tr h="641734">
                <a:tc>
                  <a:txBody>
                    <a:bodyPr/>
                    <a:lstStyle/>
                    <a:p>
                      <a:pPr marL="0" algn="l" defTabSz="914400" rtl="0" eaLnBrk="1" latinLnBrk="0" hangingPunct="1"/>
                      <a:r>
                        <a:rPr lang="en-US" sz="2400" b="1" kern="1200" dirty="0">
                          <a:solidFill>
                            <a:schemeClr val="tx1"/>
                          </a:solidFill>
                          <a:latin typeface="+mn-lt"/>
                          <a:ea typeface="+mn-ea"/>
                          <a:cs typeface="+mn-cs"/>
                        </a:rPr>
                        <a:t>Jacob Zacarias</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400" dirty="0">
                          <a:solidFill>
                            <a:schemeClr val="tx1"/>
                          </a:solidFill>
                        </a:rPr>
                        <a:t>Data, content, analysis, plots, maps</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3069364021"/>
                  </a:ext>
                </a:extLst>
              </a:tr>
              <a:tr h="0">
                <a:tc>
                  <a:txBody>
                    <a:bodyPr/>
                    <a:lstStyle/>
                    <a:p>
                      <a:pPr marL="0" algn="l" defTabSz="914400" rtl="0" eaLnBrk="1" latinLnBrk="0" hangingPunct="1"/>
                      <a:endParaRPr lang="en-US" sz="2400" b="1" kern="1200" dirty="0">
                        <a:solidFill>
                          <a:schemeClr val="tx1"/>
                        </a:solidFill>
                        <a:latin typeface="+mn-lt"/>
                        <a:ea typeface="+mn-ea"/>
                        <a:cs typeface="+mn-cs"/>
                      </a:endParaRPr>
                    </a:p>
                  </a:txBody>
                  <a:tcPr marL="182880" marR="182880" marT="91440" marB="91440">
                    <a:noFill/>
                  </a:tcPr>
                </a:tc>
                <a:tc>
                  <a:txBody>
                    <a:bodyPr/>
                    <a:lstStyle/>
                    <a:p>
                      <a:endParaRPr lang="en-US" sz="2400" dirty="0">
                        <a:solidFill>
                          <a:schemeClr val="tx1"/>
                        </a:solidFill>
                      </a:endParaRPr>
                    </a:p>
                  </a:txBody>
                  <a:tcPr marL="182880" marR="182880" marT="91440" marB="91440">
                    <a:noFill/>
                  </a:tcPr>
                </a:tc>
                <a:extLst>
                  <a:ext uri="{0D108BD9-81ED-4DB2-BD59-A6C34878D82A}">
                    <a16:rowId xmlns:a16="http://schemas.microsoft.com/office/drawing/2014/main" val="641000041"/>
                  </a:ext>
                </a:extLst>
              </a:tr>
              <a:tr h="641734">
                <a:tc>
                  <a:txBody>
                    <a:bodyPr/>
                    <a:lstStyle/>
                    <a:p>
                      <a:pPr marL="0" algn="l" defTabSz="914400" rtl="0" eaLnBrk="1" latinLnBrk="0" hangingPunct="1"/>
                      <a:r>
                        <a:rPr lang="en-US" sz="2400" b="1" kern="1200" dirty="0">
                          <a:solidFill>
                            <a:schemeClr val="tx1"/>
                          </a:solidFill>
                          <a:latin typeface="+mn-lt"/>
                          <a:ea typeface="+mn-ea"/>
                          <a:cs typeface="+mn-cs"/>
                        </a:rPr>
                        <a:t>Annette Broeren</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400" dirty="0">
                          <a:solidFill>
                            <a:schemeClr val="tx1"/>
                          </a:solidFill>
                        </a:rPr>
                        <a:t>Powerpoint, ReadMe</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2398160865"/>
                  </a:ext>
                </a:extLst>
              </a:tr>
            </a:tbl>
          </a:graphicData>
        </a:graphic>
      </p:graphicFrame>
    </p:spTree>
    <p:extLst>
      <p:ext uri="{BB962C8B-B14F-4D97-AF65-F5344CB8AC3E}">
        <p14:creationId xmlns:p14="http://schemas.microsoft.com/office/powerpoint/2010/main" val="2915306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5" y="1779589"/>
            <a:ext cx="5391149" cy="2182811"/>
          </a:xfrm>
        </p:spPr>
        <p:txBody>
          <a:bodyPr anchor="b">
            <a:normAutofit/>
          </a:bodyPr>
          <a:lstStyle/>
          <a:p>
            <a:r>
              <a:rPr lang="en-US" sz="5000" dirty="0" err="1"/>
              <a:t>Visualization.ipynb</a:t>
            </a:r>
            <a:endParaRPr lang="en-US" sz="5000" dirty="0"/>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20</a:t>
            </a:fld>
            <a:endParaRPr lang="en-US" sz="800"/>
          </a:p>
        </p:txBody>
      </p:sp>
      <p:sp>
        <p:nvSpPr>
          <p:cNvPr id="10" name="Subtitle 9">
            <a:extLst>
              <a:ext uri="{FF2B5EF4-FFF2-40B4-BE49-F238E27FC236}">
                <a16:creationId xmlns:a16="http://schemas.microsoft.com/office/drawing/2014/main" id="{BA659251-A331-4C27-851C-D70837DFF90E}"/>
              </a:ext>
            </a:extLst>
          </p:cNvPr>
          <p:cNvSpPr>
            <a:spLocks noGrp="1"/>
          </p:cNvSpPr>
          <p:nvPr>
            <p:ph type="subTitle" idx="1"/>
          </p:nvPr>
        </p:nvSpPr>
        <p:spPr/>
        <p:txBody>
          <a:bodyPr/>
          <a:lstStyle/>
          <a:p>
            <a:endParaRPr lang="en-US" dirty="0"/>
          </a:p>
        </p:txBody>
      </p:sp>
      <p:pic>
        <p:nvPicPr>
          <p:cNvPr id="3" name="Picture 2">
            <a:extLst>
              <a:ext uri="{FF2B5EF4-FFF2-40B4-BE49-F238E27FC236}">
                <a16:creationId xmlns:a16="http://schemas.microsoft.com/office/drawing/2014/main" id="{79E720E4-739D-4043-9802-097884B6BDB6}"/>
              </a:ext>
            </a:extLst>
          </p:cNvPr>
          <p:cNvPicPr>
            <a:picLocks noChangeAspect="1"/>
          </p:cNvPicPr>
          <p:nvPr/>
        </p:nvPicPr>
        <p:blipFill>
          <a:blip r:embed="rId2"/>
          <a:stretch>
            <a:fillRect/>
          </a:stretch>
        </p:blipFill>
        <p:spPr>
          <a:xfrm>
            <a:off x="6054720" y="873099"/>
            <a:ext cx="5467351" cy="4663603"/>
          </a:xfrm>
          <a:prstGeom prst="rect">
            <a:avLst/>
          </a:prstGeom>
        </p:spPr>
      </p:pic>
    </p:spTree>
    <p:extLst>
      <p:ext uri="{BB962C8B-B14F-4D97-AF65-F5344CB8AC3E}">
        <p14:creationId xmlns:p14="http://schemas.microsoft.com/office/powerpoint/2010/main" val="45946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B075-BEA7-4DC0-949C-84DF72A66519}"/>
              </a:ext>
            </a:extLst>
          </p:cNvPr>
          <p:cNvSpPr>
            <a:spLocks noGrp="1"/>
          </p:cNvSpPr>
          <p:nvPr>
            <p:ph type="title"/>
          </p:nvPr>
        </p:nvSpPr>
        <p:spPr>
          <a:xfrm>
            <a:off x="371475" y="260351"/>
            <a:ext cx="11520487" cy="758824"/>
          </a:xfrm>
        </p:spPr>
        <p:txBody>
          <a:bodyPr/>
          <a:lstStyle/>
          <a:p>
            <a:r>
              <a:rPr lang="en-US" dirty="0"/>
              <a:t>Task</a:t>
            </a:r>
          </a:p>
        </p:txBody>
      </p:sp>
      <p:sp>
        <p:nvSpPr>
          <p:cNvPr id="3" name="Content Placeholder 2">
            <a:extLst>
              <a:ext uri="{FF2B5EF4-FFF2-40B4-BE49-F238E27FC236}">
                <a16:creationId xmlns:a16="http://schemas.microsoft.com/office/drawing/2014/main" id="{EB97BFC7-65BF-48DF-AE5C-229583E83F89}"/>
              </a:ext>
            </a:extLst>
          </p:cNvPr>
          <p:cNvSpPr>
            <a:spLocks noGrp="1"/>
          </p:cNvSpPr>
          <p:nvPr>
            <p:ph idx="1"/>
          </p:nvPr>
        </p:nvSpPr>
        <p:spPr>
          <a:xfrm>
            <a:off x="371475" y="1279524"/>
            <a:ext cx="10067925" cy="4943475"/>
          </a:xfrm>
        </p:spPr>
        <p:txBody>
          <a:bodyPr>
            <a:normAutofit/>
          </a:bodyPr>
          <a:lstStyle/>
          <a:p>
            <a:pPr>
              <a:lnSpc>
                <a:spcPct val="100000"/>
              </a:lnSpc>
            </a:pPr>
            <a:r>
              <a:rPr lang="en-US" dirty="0"/>
              <a:t>Provide a dynamic dashboard for City of San Diego leadership to monitor and gage</a:t>
            </a:r>
          </a:p>
          <a:p>
            <a:pPr lvl="1">
              <a:lnSpc>
                <a:spcPct val="100000"/>
              </a:lnSpc>
            </a:pPr>
            <a:r>
              <a:rPr lang="en-US" dirty="0"/>
              <a:t>Effectiveness of Get-It-Done program overall</a:t>
            </a:r>
          </a:p>
          <a:p>
            <a:pPr lvl="1">
              <a:lnSpc>
                <a:spcPct val="100000"/>
              </a:lnSpc>
            </a:pPr>
            <a:r>
              <a:rPr lang="en-US" dirty="0"/>
              <a:t>Effectiveness of program by Council district </a:t>
            </a:r>
          </a:p>
          <a:p>
            <a:pPr>
              <a:lnSpc>
                <a:spcPct val="100000"/>
              </a:lnSpc>
            </a:pPr>
            <a:r>
              <a:rPr lang="en-US" dirty="0"/>
              <a:t>Metrics</a:t>
            </a:r>
          </a:p>
          <a:p>
            <a:pPr lvl="1">
              <a:lnSpc>
                <a:spcPct val="100000"/>
              </a:lnSpc>
            </a:pPr>
            <a:r>
              <a:rPr lang="en-US" dirty="0"/>
              <a:t>service request volume by period, type, council district</a:t>
            </a:r>
          </a:p>
          <a:p>
            <a:pPr lvl="1">
              <a:lnSpc>
                <a:spcPct val="100000"/>
              </a:lnSpc>
            </a:pPr>
            <a:r>
              <a:rPr lang="en-US" dirty="0"/>
              <a:t>Average response time from open to closed</a:t>
            </a:r>
          </a:p>
          <a:p>
            <a:pPr lvl="1">
              <a:lnSpc>
                <a:spcPct val="100000"/>
              </a:lnSpc>
            </a:pPr>
            <a:r>
              <a:rPr lang="en-US" dirty="0"/>
              <a:t>Open/closed deltas</a:t>
            </a:r>
          </a:p>
          <a:p>
            <a:pPr lvl="1">
              <a:lnSpc>
                <a:spcPct val="100000"/>
              </a:lnSpc>
            </a:pPr>
            <a:r>
              <a:rPr lang="en-US" dirty="0"/>
              <a:t>service request volumes by type by council district</a:t>
            </a:r>
          </a:p>
          <a:p>
            <a:pPr marL="0" indent="0">
              <a:lnSpc>
                <a:spcPct val="100000"/>
              </a:lnSpc>
              <a:buNone/>
            </a:pPr>
            <a:endParaRPr lang="en-US" dirty="0"/>
          </a:p>
          <a:p>
            <a:pPr marL="0" indent="0">
              <a:lnSpc>
                <a:spcPct val="100000"/>
              </a:lnSpc>
              <a:buNone/>
            </a:pPr>
            <a:r>
              <a:rPr lang="en-US" dirty="0"/>
              <a:t>Tool to assist in determining if certain districts require additional resources due to certain times of year that service requests spike or dip, if the volume of certain service request types are increasing or decreasing by area, possibly indicating other issues such as gentrification, tourist season, etc.  </a:t>
            </a:r>
          </a:p>
          <a:p>
            <a:pPr marL="0" indent="0">
              <a:lnSpc>
                <a:spcPct val="100000"/>
              </a:lnSpc>
              <a:buNone/>
            </a:pPr>
            <a:r>
              <a:rPr lang="en-US" dirty="0"/>
              <a:t>Cause and effect may require additional analysis outside the scope of this database.</a:t>
            </a:r>
          </a:p>
        </p:txBody>
      </p:sp>
      <p:sp>
        <p:nvSpPr>
          <p:cNvPr id="4" name="Slide Number Placeholder 3">
            <a:extLst>
              <a:ext uri="{FF2B5EF4-FFF2-40B4-BE49-F238E27FC236}">
                <a16:creationId xmlns:a16="http://schemas.microsoft.com/office/drawing/2014/main" id="{651C82E3-CD2B-4101-BCE7-346B79AB2B55}"/>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3</a:t>
            </a:fld>
            <a:endParaRPr lang="en-US" dirty="0"/>
          </a:p>
        </p:txBody>
      </p:sp>
    </p:spTree>
    <p:extLst>
      <p:ext uri="{BB962C8B-B14F-4D97-AF65-F5344CB8AC3E}">
        <p14:creationId xmlns:p14="http://schemas.microsoft.com/office/powerpoint/2010/main" val="311719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B973-43F0-4ED9-9BCA-2950033FBF56}"/>
              </a:ext>
            </a:extLst>
          </p:cNvPr>
          <p:cNvSpPr>
            <a:spLocks noGrp="1"/>
          </p:cNvSpPr>
          <p:nvPr>
            <p:ph type="ctrTitle"/>
          </p:nvPr>
        </p:nvSpPr>
        <p:spPr/>
        <p:txBody>
          <a:bodyPr/>
          <a:lstStyle/>
          <a:p>
            <a:r>
              <a:rPr lang="en-US" dirty="0"/>
              <a:t>Concept</a:t>
            </a:r>
          </a:p>
        </p:txBody>
      </p:sp>
      <p:sp>
        <p:nvSpPr>
          <p:cNvPr id="9" name="Subtitle 8">
            <a:extLst>
              <a:ext uri="{FF2B5EF4-FFF2-40B4-BE49-F238E27FC236}">
                <a16:creationId xmlns:a16="http://schemas.microsoft.com/office/drawing/2014/main" id="{18FF611F-DC00-4355-B3F8-5F910BBFAC5B}"/>
              </a:ext>
            </a:extLst>
          </p:cNvPr>
          <p:cNvSpPr>
            <a:spLocks noGrp="1"/>
          </p:cNvSpPr>
          <p:nvPr>
            <p:ph type="subTitle" idx="1"/>
          </p:nvPr>
        </p:nvSpPr>
        <p:spPr/>
        <p:txBody>
          <a:bodyPr/>
          <a:lstStyle/>
          <a:p>
            <a:r>
              <a:rPr lang="en-US" i="1" dirty="0"/>
              <a:t>Freehand art by MM</a:t>
            </a:r>
          </a:p>
        </p:txBody>
      </p:sp>
      <p:sp>
        <p:nvSpPr>
          <p:cNvPr id="4" name="Slide Number Placeholder 3">
            <a:extLst>
              <a:ext uri="{FF2B5EF4-FFF2-40B4-BE49-F238E27FC236}">
                <a16:creationId xmlns:a16="http://schemas.microsoft.com/office/drawing/2014/main" id="{46F511BF-7684-4603-9997-73DF280ED124}"/>
              </a:ext>
            </a:extLst>
          </p:cNvPr>
          <p:cNvSpPr>
            <a:spLocks noGrp="1"/>
          </p:cNvSpPr>
          <p:nvPr>
            <p:ph type="sldNum" sz="quarter" idx="4"/>
          </p:nvPr>
        </p:nvSpPr>
        <p:spPr>
          <a:xfrm>
            <a:off x="11818938" y="6581775"/>
            <a:ext cx="373062" cy="206375"/>
          </a:xfrm>
        </p:spPr>
        <p:txBody>
          <a:bodyPr/>
          <a:lstStyle/>
          <a:p>
            <a:fld id="{03DC2DEF-D2FE-4B45-ABA4-9F153FD1C98A}" type="slidenum">
              <a:rPr lang="en-US" smtClean="0"/>
              <a:pPr/>
              <a:t>4</a:t>
            </a:fld>
            <a:endParaRPr lang="en-US" dirty="0"/>
          </a:p>
        </p:txBody>
      </p:sp>
      <p:pic>
        <p:nvPicPr>
          <p:cNvPr id="8" name="Picture 2">
            <a:extLst>
              <a:ext uri="{FF2B5EF4-FFF2-40B4-BE49-F238E27FC236}">
                <a16:creationId xmlns:a16="http://schemas.microsoft.com/office/drawing/2014/main" id="{251052CA-2141-4E69-BF20-95E625E2CC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27"/>
          <a:stretch/>
        </p:blipFill>
        <p:spPr bwMode="auto">
          <a:xfrm>
            <a:off x="4977620" y="0"/>
            <a:ext cx="634280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8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C0EE-1BEF-4CB3-9D42-71ED3AF5BEF5}"/>
              </a:ext>
            </a:extLst>
          </p:cNvPr>
          <p:cNvSpPr>
            <a:spLocks noGrp="1"/>
          </p:cNvSpPr>
          <p:nvPr>
            <p:ph type="title"/>
          </p:nvPr>
        </p:nvSpPr>
        <p:spPr>
          <a:xfrm>
            <a:off x="371475" y="260351"/>
            <a:ext cx="11520487" cy="758824"/>
          </a:xfrm>
        </p:spPr>
        <p:txBody>
          <a:bodyPr/>
          <a:lstStyle/>
          <a:p>
            <a:r>
              <a:rPr lang="en-US" dirty="0"/>
              <a:t>Source data</a:t>
            </a:r>
          </a:p>
        </p:txBody>
      </p:sp>
      <p:sp>
        <p:nvSpPr>
          <p:cNvPr id="3" name="Content Placeholder 2">
            <a:extLst>
              <a:ext uri="{FF2B5EF4-FFF2-40B4-BE49-F238E27FC236}">
                <a16:creationId xmlns:a16="http://schemas.microsoft.com/office/drawing/2014/main" id="{78A6744B-C49C-4D98-A75A-75314AD0A30F}"/>
              </a:ext>
            </a:extLst>
          </p:cNvPr>
          <p:cNvSpPr>
            <a:spLocks noGrp="1"/>
          </p:cNvSpPr>
          <p:nvPr>
            <p:ph idx="1"/>
          </p:nvPr>
        </p:nvSpPr>
        <p:spPr>
          <a:xfrm>
            <a:off x="371475" y="1233488"/>
            <a:ext cx="8498205" cy="4943475"/>
          </a:xfrm>
        </p:spPr>
        <p:txBody>
          <a:bodyPr>
            <a:normAutofit/>
          </a:bodyPr>
          <a:lstStyle/>
          <a:p>
            <a:endParaRPr lang="en-US" dirty="0"/>
          </a:p>
          <a:p>
            <a:r>
              <a:rPr lang="en-US" dirty="0"/>
              <a:t>City of San Diego Get It Done program files: </a:t>
            </a:r>
            <a:br>
              <a:rPr lang="en-US" dirty="0"/>
            </a:br>
            <a:r>
              <a:rPr lang="en-US" dirty="0">
                <a:solidFill>
                  <a:srgbClr val="0563C1"/>
                </a:solidFill>
                <a:hlinkClick r:id="rId2">
                  <a:extLst>
                    <a:ext uri="{A12FA001-AC4F-418D-AE19-62706E023703}">
                      <ahyp:hlinkClr xmlns:ahyp="http://schemas.microsoft.com/office/drawing/2018/hyperlinkcolor" val="tx"/>
                    </a:ext>
                  </a:extLst>
                </a:hlinkClick>
              </a:rPr>
              <a:t>https://data.sandiego.gov/datasets/get-it-done-311/</a:t>
            </a:r>
            <a:endParaRPr lang="en-US" dirty="0"/>
          </a:p>
          <a:p>
            <a:pPr lvl="1"/>
            <a:r>
              <a:rPr lang="en-US" dirty="0"/>
              <a:t>Get It Done Requests JSON API – json</a:t>
            </a:r>
          </a:p>
          <a:p>
            <a:pPr lvl="1"/>
            <a:r>
              <a:rPr lang="en-US" dirty="0"/>
              <a:t>Get It Done Requests year-to-date – csv</a:t>
            </a:r>
          </a:p>
          <a:p>
            <a:pPr lvl="1"/>
            <a:r>
              <a:rPr lang="en-US" dirty="0"/>
              <a:t>Get It Done Requests 2020 – csv</a:t>
            </a:r>
          </a:p>
          <a:p>
            <a:pPr lvl="1"/>
            <a:r>
              <a:rPr lang="en-US" dirty="0"/>
              <a:t>Get It Done Requests 2019 – csv</a:t>
            </a:r>
          </a:p>
          <a:p>
            <a:pPr lvl="1"/>
            <a:r>
              <a:rPr lang="en-US" dirty="0"/>
              <a:t>Get It Done Requests 2018 – csv</a:t>
            </a:r>
          </a:p>
          <a:p>
            <a:pPr lvl="1"/>
            <a:r>
              <a:rPr lang="en-US" dirty="0"/>
              <a:t>Get It Done Requests 2017 – csv</a:t>
            </a:r>
          </a:p>
          <a:p>
            <a:pPr lvl="1"/>
            <a:r>
              <a:rPr lang="en-US" dirty="0"/>
              <a:t>Get It Done Requests 2016 – csv</a:t>
            </a:r>
          </a:p>
          <a:p>
            <a:r>
              <a:rPr lang="en-US" dirty="0"/>
              <a:t>City Council Districts geoJson: </a:t>
            </a:r>
            <a:br>
              <a:rPr lang="en-US" dirty="0"/>
            </a:br>
            <a:r>
              <a:rPr lang="en-US" dirty="0">
                <a:hlinkClick r:id="rId3"/>
              </a:rPr>
              <a:t>https://data.sandiego.gov/datasets/city-council-districts/</a:t>
            </a:r>
            <a:br>
              <a:rPr lang="en-US" dirty="0"/>
            </a:br>
            <a:endParaRPr lang="en-US" dirty="0"/>
          </a:p>
        </p:txBody>
      </p:sp>
      <p:sp>
        <p:nvSpPr>
          <p:cNvPr id="4" name="Slide Number Placeholder 3">
            <a:extLst>
              <a:ext uri="{FF2B5EF4-FFF2-40B4-BE49-F238E27FC236}">
                <a16:creationId xmlns:a16="http://schemas.microsoft.com/office/drawing/2014/main" id="{55F0EE98-D524-4771-B60E-064BA0444FEA}"/>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5</a:t>
            </a:fld>
            <a:endParaRPr lang="en-US" dirty="0"/>
          </a:p>
        </p:txBody>
      </p:sp>
      <p:sp>
        <p:nvSpPr>
          <p:cNvPr id="5" name="Rectangle 4">
            <a:extLst>
              <a:ext uri="{FF2B5EF4-FFF2-40B4-BE49-F238E27FC236}">
                <a16:creationId xmlns:a16="http://schemas.microsoft.com/office/drawing/2014/main" id="{0B7F2262-B1CE-4F14-BA3D-0AC1BCEEFAA3}"/>
              </a:ext>
            </a:extLst>
          </p:cNvPr>
          <p:cNvSpPr/>
          <p:nvPr/>
        </p:nvSpPr>
        <p:spPr>
          <a:xfrm>
            <a:off x="722811" y="2177146"/>
            <a:ext cx="4214949" cy="12518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87266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Pentagon 56">
            <a:extLst>
              <a:ext uri="{FF2B5EF4-FFF2-40B4-BE49-F238E27FC236}">
                <a16:creationId xmlns:a16="http://schemas.microsoft.com/office/drawing/2014/main" id="{A4FE446B-3532-4123-BEA2-032A1D2638D0}"/>
              </a:ext>
            </a:extLst>
          </p:cNvPr>
          <p:cNvSpPr/>
          <p:nvPr/>
        </p:nvSpPr>
        <p:spPr>
          <a:xfrm>
            <a:off x="9648826" y="5153025"/>
            <a:ext cx="2171700" cy="453794"/>
          </a:xfrm>
          <a:prstGeom prst="homePlate">
            <a:avLst>
              <a:gd name="adj" fmla="val 0"/>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4" name="Flowchart: Magnetic Disk 3">
            <a:extLst>
              <a:ext uri="{FF2B5EF4-FFF2-40B4-BE49-F238E27FC236}">
                <a16:creationId xmlns:a16="http://schemas.microsoft.com/office/drawing/2014/main" id="{D5EBB0B5-239B-4CF1-9EF3-373F40561364}"/>
              </a:ext>
            </a:extLst>
          </p:cNvPr>
          <p:cNvSpPr/>
          <p:nvPr/>
        </p:nvSpPr>
        <p:spPr>
          <a:xfrm>
            <a:off x="1281793" y="2657209"/>
            <a:ext cx="1523466" cy="1119589"/>
          </a:xfrm>
          <a:prstGeom prst="flowChartMagneticDisk">
            <a:avLst/>
          </a:prstGeom>
          <a:solidFill>
            <a:srgbClr val="68AE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a:extLst>
              <a:ext uri="{FF2B5EF4-FFF2-40B4-BE49-F238E27FC236}">
                <a16:creationId xmlns:a16="http://schemas.microsoft.com/office/drawing/2014/main" id="{E9DD8E17-957C-46E5-8019-A5114E6B1785}"/>
              </a:ext>
            </a:extLst>
          </p:cNvPr>
          <p:cNvSpPr>
            <a:spLocks noGrp="1"/>
          </p:cNvSpPr>
          <p:nvPr>
            <p:ph type="title"/>
          </p:nvPr>
        </p:nvSpPr>
        <p:spPr/>
        <p:txBody>
          <a:bodyPr>
            <a:normAutofit/>
          </a:bodyPr>
          <a:lstStyle/>
          <a:p>
            <a:r>
              <a:rPr lang="en-US" dirty="0"/>
              <a:t>Process</a:t>
            </a:r>
          </a:p>
        </p:txBody>
      </p:sp>
      <p:sp>
        <p:nvSpPr>
          <p:cNvPr id="3" name="Slide Number Placeholder 2">
            <a:extLst>
              <a:ext uri="{FF2B5EF4-FFF2-40B4-BE49-F238E27FC236}">
                <a16:creationId xmlns:a16="http://schemas.microsoft.com/office/drawing/2014/main" id="{AE5D8CCB-E6F7-4E81-9FDA-5CC8E8F9F482}"/>
              </a:ext>
            </a:extLst>
          </p:cNvPr>
          <p:cNvSpPr>
            <a:spLocks noGrp="1"/>
          </p:cNvSpPr>
          <p:nvPr>
            <p:ph type="sldNum" sz="quarter" idx="12"/>
          </p:nvPr>
        </p:nvSpPr>
        <p:spPr/>
        <p:txBody>
          <a:bodyPr/>
          <a:lstStyle/>
          <a:p>
            <a:fld id="{03DC2DEF-D2FE-4B45-ABA4-9F153FD1C98A}" type="slidenum">
              <a:rPr lang="en-US" smtClean="0"/>
              <a:t>6</a:t>
            </a:fld>
            <a:endParaRPr lang="en-US" dirty="0"/>
          </a:p>
        </p:txBody>
      </p:sp>
      <p:pic>
        <p:nvPicPr>
          <p:cNvPr id="3074" name="Picture 2" descr="Flask: web development, one drop at a time">
            <a:extLst>
              <a:ext uri="{FF2B5EF4-FFF2-40B4-BE49-F238E27FC236}">
                <a16:creationId xmlns:a16="http://schemas.microsoft.com/office/drawing/2014/main" id="{261BCA5E-B62B-4F5B-B946-B91AADC58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616" y="2906829"/>
            <a:ext cx="1584913" cy="6203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A45040A-6669-4334-B4CD-C3044665E0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44" b="15248"/>
          <a:stretch/>
        </p:blipFill>
        <p:spPr bwMode="auto">
          <a:xfrm>
            <a:off x="1384714" y="3094785"/>
            <a:ext cx="1362144" cy="5187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eroku Logo PNG Transparent (1) – Brands Logos">
            <a:extLst>
              <a:ext uri="{FF2B5EF4-FFF2-40B4-BE49-F238E27FC236}">
                <a16:creationId xmlns:a16="http://schemas.microsoft.com/office/drawing/2014/main" id="{5DB965C7-7192-44EC-87BC-8459CA5E0D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7205" y="3035506"/>
            <a:ext cx="1307397" cy="36299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Javascript Logo Stock Illustrations – 326 Javascript Logo Stock  Illustrations, Vectors &amp; Clipart - Dreamstime">
            <a:extLst>
              <a:ext uri="{FF2B5EF4-FFF2-40B4-BE49-F238E27FC236}">
                <a16:creationId xmlns:a16="http://schemas.microsoft.com/office/drawing/2014/main" id="{54AB4B64-C663-4032-9A41-E529FE8118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759" r="20456"/>
          <a:stretch/>
        </p:blipFill>
        <p:spPr bwMode="auto">
          <a:xfrm>
            <a:off x="7632605" y="2779234"/>
            <a:ext cx="739473" cy="87553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ython Logo - PNG and Vector - Logo Download">
            <a:extLst>
              <a:ext uri="{FF2B5EF4-FFF2-40B4-BE49-F238E27FC236}">
                <a16:creationId xmlns:a16="http://schemas.microsoft.com/office/drawing/2014/main" id="{C9BB01DC-B5CD-426C-B4C6-4175E3076E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6959" y="1509944"/>
            <a:ext cx="977692" cy="1087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Vector - File Adobe Dreamweaver ASP 01 Icon - Vectorpicker">
            <a:extLst>
              <a:ext uri="{FF2B5EF4-FFF2-40B4-BE49-F238E27FC236}">
                <a16:creationId xmlns:a16="http://schemas.microsoft.com/office/drawing/2014/main" id="{63AEB15E-F915-46AC-8C48-A48C2403CF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248"/>
          <a:stretch/>
        </p:blipFill>
        <p:spPr bwMode="auto">
          <a:xfrm>
            <a:off x="8885154" y="2727785"/>
            <a:ext cx="838975" cy="9784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0E396FD5-365D-4F26-8952-76A67FC6D29B}"/>
              </a:ext>
            </a:extLst>
          </p:cNvPr>
          <p:cNvCxnSpPr>
            <a:cxnSpLocks/>
            <a:stCxn id="4" idx="4"/>
            <a:endCxn id="3090" idx="1"/>
          </p:cNvCxnSpPr>
          <p:nvPr/>
        </p:nvCxnSpPr>
        <p:spPr>
          <a:xfrm flipV="1">
            <a:off x="2805259" y="2053872"/>
            <a:ext cx="951700" cy="1163132"/>
          </a:xfrm>
          <a:prstGeom prst="bentConnector3">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7EA73-8326-4B1A-B2DD-1C3EF8287173}"/>
              </a:ext>
            </a:extLst>
          </p:cNvPr>
          <p:cNvCxnSpPr>
            <a:cxnSpLocks/>
            <a:stCxn id="4" idx="4"/>
            <a:endCxn id="1034" idx="1"/>
          </p:cNvCxnSpPr>
          <p:nvPr/>
        </p:nvCxnSpPr>
        <p:spPr>
          <a:xfrm>
            <a:off x="2805259" y="3217004"/>
            <a:ext cx="957332" cy="1116878"/>
          </a:xfrm>
          <a:prstGeom prst="bentConnector3">
            <a:avLst>
              <a:gd name="adj1" fmla="val 50000"/>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C362B7D2-9D1E-4D46-988B-FF24A2C03F79}"/>
              </a:ext>
            </a:extLst>
          </p:cNvPr>
          <p:cNvCxnSpPr>
            <a:cxnSpLocks/>
            <a:stCxn id="1034" idx="3"/>
            <a:endCxn id="3074" idx="2"/>
          </p:cNvCxnSpPr>
          <p:nvPr/>
        </p:nvCxnSpPr>
        <p:spPr>
          <a:xfrm flipV="1">
            <a:off x="4740999" y="3527177"/>
            <a:ext cx="1586074" cy="806705"/>
          </a:xfrm>
          <a:prstGeom prst="bentConnector2">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2A75997-FAE8-47A9-B224-72058EAFC449}"/>
              </a:ext>
            </a:extLst>
          </p:cNvPr>
          <p:cNvCxnSpPr>
            <a:cxnSpLocks/>
            <a:stCxn id="3090" idx="3"/>
            <a:endCxn id="3074" idx="0"/>
          </p:cNvCxnSpPr>
          <p:nvPr/>
        </p:nvCxnSpPr>
        <p:spPr>
          <a:xfrm>
            <a:off x="4734651" y="2053872"/>
            <a:ext cx="1592422" cy="852957"/>
          </a:xfrm>
          <a:prstGeom prst="bentConnector2">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E4A691-9C84-4C9E-9BB2-228D833A73F8}"/>
              </a:ext>
            </a:extLst>
          </p:cNvPr>
          <p:cNvCxnSpPr>
            <a:cxnSpLocks/>
            <a:stCxn id="3074" idx="3"/>
            <a:endCxn id="3084" idx="1"/>
          </p:cNvCxnSpPr>
          <p:nvPr/>
        </p:nvCxnSpPr>
        <p:spPr>
          <a:xfrm>
            <a:off x="7119529" y="3217003"/>
            <a:ext cx="513076" cy="0"/>
          </a:xfrm>
          <a:prstGeom prst="straightConnector1">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9D2A91-313F-421F-8A8B-E3CC8467CE6A}"/>
              </a:ext>
            </a:extLst>
          </p:cNvPr>
          <p:cNvCxnSpPr>
            <a:cxnSpLocks/>
            <a:stCxn id="3084" idx="3"/>
            <a:endCxn id="1028" idx="1"/>
          </p:cNvCxnSpPr>
          <p:nvPr/>
        </p:nvCxnSpPr>
        <p:spPr>
          <a:xfrm>
            <a:off x="8372078" y="3217003"/>
            <a:ext cx="513076" cy="1"/>
          </a:xfrm>
          <a:prstGeom prst="straightConnector1">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2B2AA7-1E09-4546-8B58-25D0E83E44D7}"/>
              </a:ext>
            </a:extLst>
          </p:cNvPr>
          <p:cNvCxnSpPr>
            <a:cxnSpLocks/>
            <a:stCxn id="1028" idx="3"/>
            <a:endCxn id="3080" idx="1"/>
          </p:cNvCxnSpPr>
          <p:nvPr/>
        </p:nvCxnSpPr>
        <p:spPr>
          <a:xfrm>
            <a:off x="9724129" y="3217004"/>
            <a:ext cx="513076" cy="0"/>
          </a:xfrm>
          <a:prstGeom prst="straightConnector1">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30" name="Picture 6" descr="CSV File Icon Outline - Icon Shop - Download free icons for commercial use">
            <a:extLst>
              <a:ext uri="{FF2B5EF4-FFF2-40B4-BE49-F238E27FC236}">
                <a16:creationId xmlns:a16="http://schemas.microsoft.com/office/drawing/2014/main" id="{B915AF57-F5EE-435D-9D7E-F6B6746ADBF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113" y="2395124"/>
            <a:ext cx="584700" cy="584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I Logo - LogoDix">
            <a:extLst>
              <a:ext uri="{FF2B5EF4-FFF2-40B4-BE49-F238E27FC236}">
                <a16:creationId xmlns:a16="http://schemas.microsoft.com/office/drawing/2014/main" id="{72C7AD1B-0AA2-4CE1-8CE0-0B449D0BFD8F}"/>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9684" r="11422"/>
          <a:stretch/>
        </p:blipFill>
        <p:spPr bwMode="auto">
          <a:xfrm>
            <a:off x="138605" y="3451466"/>
            <a:ext cx="866775" cy="536364"/>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Connector: Elbow 46">
            <a:extLst>
              <a:ext uri="{FF2B5EF4-FFF2-40B4-BE49-F238E27FC236}">
                <a16:creationId xmlns:a16="http://schemas.microsoft.com/office/drawing/2014/main" id="{8DB3361E-B164-424C-924D-B170BFA7340A}"/>
              </a:ext>
            </a:extLst>
          </p:cNvPr>
          <p:cNvCxnSpPr>
            <a:cxnSpLocks/>
          </p:cNvCxnSpPr>
          <p:nvPr/>
        </p:nvCxnSpPr>
        <p:spPr>
          <a:xfrm rot="16200000" flipH="1">
            <a:off x="809538" y="2706649"/>
            <a:ext cx="237180" cy="707330"/>
          </a:xfrm>
          <a:prstGeom prst="bentConnector2">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9AC5A59-63D9-4D15-ACCF-CCF723E7C117}"/>
              </a:ext>
            </a:extLst>
          </p:cNvPr>
          <p:cNvCxnSpPr>
            <a:cxnSpLocks/>
          </p:cNvCxnSpPr>
          <p:nvPr/>
        </p:nvCxnSpPr>
        <p:spPr>
          <a:xfrm rot="5400000" flipH="1" flipV="1">
            <a:off x="809662" y="3026960"/>
            <a:ext cx="234462" cy="709800"/>
          </a:xfrm>
          <a:prstGeom prst="bentConnector2">
            <a:avLst/>
          </a:prstGeom>
          <a:ln w="25400">
            <a:solidFill>
              <a:schemeClr val="tx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Arrow: Pentagon 55">
            <a:extLst>
              <a:ext uri="{FF2B5EF4-FFF2-40B4-BE49-F238E27FC236}">
                <a16:creationId xmlns:a16="http://schemas.microsoft.com/office/drawing/2014/main" id="{0F2627BE-91FD-4D4F-B17A-74B055AC363C}"/>
              </a:ext>
            </a:extLst>
          </p:cNvPr>
          <p:cNvSpPr/>
          <p:nvPr/>
        </p:nvSpPr>
        <p:spPr>
          <a:xfrm>
            <a:off x="7230177" y="5153025"/>
            <a:ext cx="2761548"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Visualization</a:t>
            </a:r>
          </a:p>
        </p:txBody>
      </p:sp>
      <p:sp>
        <p:nvSpPr>
          <p:cNvPr id="55" name="Arrow: Pentagon 54">
            <a:extLst>
              <a:ext uri="{FF2B5EF4-FFF2-40B4-BE49-F238E27FC236}">
                <a16:creationId xmlns:a16="http://schemas.microsoft.com/office/drawing/2014/main" id="{F962B849-80F2-470A-8902-93C9E789D224}"/>
              </a:ext>
            </a:extLst>
          </p:cNvPr>
          <p:cNvSpPr/>
          <p:nvPr/>
        </p:nvSpPr>
        <p:spPr>
          <a:xfrm>
            <a:off x="5164751" y="5153025"/>
            <a:ext cx="2350474"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Routes</a:t>
            </a:r>
          </a:p>
        </p:txBody>
      </p:sp>
      <p:sp>
        <p:nvSpPr>
          <p:cNvPr id="54" name="Arrow: Pentagon 53">
            <a:extLst>
              <a:ext uri="{FF2B5EF4-FFF2-40B4-BE49-F238E27FC236}">
                <a16:creationId xmlns:a16="http://schemas.microsoft.com/office/drawing/2014/main" id="{73D7395B-128E-443D-9141-81CF051FBD45}"/>
              </a:ext>
            </a:extLst>
          </p:cNvPr>
          <p:cNvSpPr/>
          <p:nvPr/>
        </p:nvSpPr>
        <p:spPr>
          <a:xfrm>
            <a:off x="3031150" y="5153025"/>
            <a:ext cx="2636225"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Processing</a:t>
            </a:r>
          </a:p>
        </p:txBody>
      </p:sp>
      <p:sp>
        <p:nvSpPr>
          <p:cNvPr id="41" name="Arrow: Pentagon 40">
            <a:extLst>
              <a:ext uri="{FF2B5EF4-FFF2-40B4-BE49-F238E27FC236}">
                <a16:creationId xmlns:a16="http://schemas.microsoft.com/office/drawing/2014/main" id="{7B70E14A-AF8F-4AFE-89C9-5EEB36D66F45}"/>
              </a:ext>
            </a:extLst>
          </p:cNvPr>
          <p:cNvSpPr/>
          <p:nvPr/>
        </p:nvSpPr>
        <p:spPr>
          <a:xfrm>
            <a:off x="371475" y="5153025"/>
            <a:ext cx="2945426"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collecting</a:t>
            </a:r>
          </a:p>
        </p:txBody>
      </p:sp>
      <p:pic>
        <p:nvPicPr>
          <p:cNvPr id="1034" name="Picture 10" descr="Project Jupyter - Wikipedia">
            <a:extLst>
              <a:ext uri="{FF2B5EF4-FFF2-40B4-BE49-F238E27FC236}">
                <a16:creationId xmlns:a16="http://schemas.microsoft.com/office/drawing/2014/main" id="{00F51390-EE46-460D-9C66-669E146A56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2591" y="3766841"/>
            <a:ext cx="978408" cy="1134082"/>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a:extLst>
              <a:ext uri="{FF2B5EF4-FFF2-40B4-BE49-F238E27FC236}">
                <a16:creationId xmlns:a16="http://schemas.microsoft.com/office/drawing/2014/main" id="{4DD22AFB-EE85-40A9-9E11-115EEF57A845}"/>
              </a:ext>
            </a:extLst>
          </p:cNvPr>
          <p:cNvCxnSpPr>
            <a:stCxn id="3090" idx="2"/>
            <a:endCxn id="1034" idx="0"/>
          </p:cNvCxnSpPr>
          <p:nvPr/>
        </p:nvCxnSpPr>
        <p:spPr>
          <a:xfrm>
            <a:off x="4245805" y="2597799"/>
            <a:ext cx="5990" cy="1169042"/>
          </a:xfrm>
          <a:prstGeom prst="straightConnector1">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094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6504F-D215-4A71-81DB-6C48D6213F14}"/>
              </a:ext>
            </a:extLst>
          </p:cNvPr>
          <p:cNvSpPr>
            <a:spLocks noGrp="1"/>
          </p:cNvSpPr>
          <p:nvPr>
            <p:ph type="title"/>
          </p:nvPr>
        </p:nvSpPr>
        <p:spPr/>
        <p:txBody>
          <a:bodyPr/>
          <a:lstStyle/>
          <a:p>
            <a:r>
              <a:rPr lang="en-US" dirty="0"/>
              <a:t>Behind the scenes</a:t>
            </a:r>
          </a:p>
        </p:txBody>
      </p:sp>
      <p:sp>
        <p:nvSpPr>
          <p:cNvPr id="3" name="Content Placeholder 2">
            <a:extLst>
              <a:ext uri="{FF2B5EF4-FFF2-40B4-BE49-F238E27FC236}">
                <a16:creationId xmlns:a16="http://schemas.microsoft.com/office/drawing/2014/main" id="{045208EE-AF50-4AF1-9CD4-BDCA922283D3}"/>
              </a:ext>
            </a:extLst>
          </p:cNvPr>
          <p:cNvSpPr>
            <a:spLocks noGrp="1"/>
          </p:cNvSpPr>
          <p:nvPr>
            <p:ph idx="1"/>
          </p:nvPr>
        </p:nvSpPr>
        <p:spPr/>
        <p:txBody>
          <a:bodyPr/>
          <a:lstStyle/>
          <a:p>
            <a:r>
              <a:rPr lang="en-US" dirty="0"/>
              <a:t>MongoDB</a:t>
            </a:r>
          </a:p>
          <a:p>
            <a:pPr lvl="1"/>
            <a:r>
              <a:rPr lang="en-US" dirty="0"/>
              <a:t>MongoDB charts</a:t>
            </a:r>
          </a:p>
          <a:p>
            <a:pPr lvl="1"/>
            <a:r>
              <a:rPr lang="en-US" dirty="0"/>
              <a:t>AJAX</a:t>
            </a:r>
          </a:p>
          <a:p>
            <a:r>
              <a:rPr lang="en-US" dirty="0"/>
              <a:t>Flask</a:t>
            </a:r>
          </a:p>
          <a:p>
            <a:r>
              <a:rPr lang="en-US" dirty="0"/>
              <a:t>Python</a:t>
            </a:r>
          </a:p>
          <a:p>
            <a:r>
              <a:rPr lang="en-US" dirty="0" err="1"/>
              <a:t>Jupyter</a:t>
            </a:r>
            <a:r>
              <a:rPr lang="en-US" dirty="0"/>
              <a:t> Notebooks</a:t>
            </a:r>
          </a:p>
          <a:p>
            <a:r>
              <a:rPr lang="en-US" dirty="0" err="1"/>
              <a:t>Javascript</a:t>
            </a:r>
            <a:endParaRPr lang="en-US" dirty="0"/>
          </a:p>
          <a:p>
            <a:pPr lvl="1"/>
            <a:r>
              <a:rPr lang="en-US" dirty="0"/>
              <a:t>D3</a:t>
            </a:r>
          </a:p>
          <a:p>
            <a:pPr lvl="1"/>
            <a:r>
              <a:rPr lang="en-US" dirty="0" err="1"/>
              <a:t>Plotly</a:t>
            </a:r>
            <a:endParaRPr lang="en-US" dirty="0"/>
          </a:p>
          <a:p>
            <a:pPr lvl="1"/>
            <a:r>
              <a:rPr lang="en-US" dirty="0"/>
              <a:t>Leaflet</a:t>
            </a:r>
          </a:p>
          <a:p>
            <a:r>
              <a:rPr lang="en-US" dirty="0"/>
              <a:t>HTML</a:t>
            </a:r>
          </a:p>
          <a:p>
            <a:r>
              <a:rPr lang="en-US" dirty="0"/>
              <a:t>Heroku</a:t>
            </a:r>
          </a:p>
        </p:txBody>
      </p:sp>
      <p:sp>
        <p:nvSpPr>
          <p:cNvPr id="4" name="Slide Number Placeholder 3">
            <a:extLst>
              <a:ext uri="{FF2B5EF4-FFF2-40B4-BE49-F238E27FC236}">
                <a16:creationId xmlns:a16="http://schemas.microsoft.com/office/drawing/2014/main" id="{91AA415D-3A7F-4223-9A2E-6A965D301F23}"/>
              </a:ext>
            </a:extLst>
          </p:cNvPr>
          <p:cNvSpPr>
            <a:spLocks noGrp="1"/>
          </p:cNvSpPr>
          <p:nvPr>
            <p:ph type="sldNum" sz="quarter" idx="12"/>
          </p:nvPr>
        </p:nvSpPr>
        <p:spPr/>
        <p:txBody>
          <a:bodyPr/>
          <a:lstStyle/>
          <a:p>
            <a:fld id="{03DC2DEF-D2FE-4B45-ABA4-9F153FD1C98A}" type="slidenum">
              <a:rPr lang="en-US" smtClean="0"/>
              <a:t>7</a:t>
            </a:fld>
            <a:endParaRPr lang="en-US" dirty="0"/>
          </a:p>
        </p:txBody>
      </p:sp>
      <p:pic>
        <p:nvPicPr>
          <p:cNvPr id="6" name="Picture 5">
            <a:extLst>
              <a:ext uri="{FF2B5EF4-FFF2-40B4-BE49-F238E27FC236}">
                <a16:creationId xmlns:a16="http://schemas.microsoft.com/office/drawing/2014/main" id="{0AF5A3AF-18C0-43EF-8282-DB4847036F06}"/>
              </a:ext>
            </a:extLst>
          </p:cNvPr>
          <p:cNvPicPr>
            <a:picLocks noChangeAspect="1"/>
          </p:cNvPicPr>
          <p:nvPr/>
        </p:nvPicPr>
        <p:blipFill>
          <a:blip r:embed="rId2"/>
          <a:stretch>
            <a:fillRect/>
          </a:stretch>
        </p:blipFill>
        <p:spPr>
          <a:xfrm>
            <a:off x="5296280" y="461963"/>
            <a:ext cx="4642123" cy="5715000"/>
          </a:xfrm>
          <a:prstGeom prst="rect">
            <a:avLst/>
          </a:prstGeom>
        </p:spPr>
      </p:pic>
      <p:sp>
        <p:nvSpPr>
          <p:cNvPr id="7" name="Oval 6">
            <a:extLst>
              <a:ext uri="{FF2B5EF4-FFF2-40B4-BE49-F238E27FC236}">
                <a16:creationId xmlns:a16="http://schemas.microsoft.com/office/drawing/2014/main" id="{024B6E5A-4D69-4CE3-92CF-B935C3975030}"/>
              </a:ext>
            </a:extLst>
          </p:cNvPr>
          <p:cNvSpPr/>
          <p:nvPr/>
        </p:nvSpPr>
        <p:spPr>
          <a:xfrm>
            <a:off x="8171982" y="1220787"/>
            <a:ext cx="1828800" cy="7576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~700,000 documents</a:t>
            </a:r>
          </a:p>
        </p:txBody>
      </p:sp>
    </p:spTree>
    <p:extLst>
      <p:ext uri="{BB962C8B-B14F-4D97-AF65-F5344CB8AC3E}">
        <p14:creationId xmlns:p14="http://schemas.microsoft.com/office/powerpoint/2010/main" val="3041904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8DA4-9B67-42E9-A4E1-05CF215C698A}"/>
              </a:ext>
            </a:extLst>
          </p:cNvPr>
          <p:cNvSpPr>
            <a:spLocks noGrp="1"/>
          </p:cNvSpPr>
          <p:nvPr>
            <p:ph type="title"/>
          </p:nvPr>
        </p:nvSpPr>
        <p:spPr/>
        <p:txBody>
          <a:bodyPr/>
          <a:lstStyle/>
          <a:p>
            <a:r>
              <a:rPr lang="en-US" dirty="0"/>
              <a:t>Dependencies</a:t>
            </a:r>
          </a:p>
        </p:txBody>
      </p:sp>
      <p:sp>
        <p:nvSpPr>
          <p:cNvPr id="3" name="Slide Number Placeholder 2">
            <a:extLst>
              <a:ext uri="{FF2B5EF4-FFF2-40B4-BE49-F238E27FC236}">
                <a16:creationId xmlns:a16="http://schemas.microsoft.com/office/drawing/2014/main" id="{6599EA8E-64E2-4221-BA5B-0647D4F92EDF}"/>
              </a:ext>
            </a:extLst>
          </p:cNvPr>
          <p:cNvSpPr>
            <a:spLocks noGrp="1"/>
          </p:cNvSpPr>
          <p:nvPr>
            <p:ph type="sldNum" sz="quarter" idx="12"/>
          </p:nvPr>
        </p:nvSpPr>
        <p:spPr/>
        <p:txBody>
          <a:bodyPr/>
          <a:lstStyle/>
          <a:p>
            <a:fld id="{03DC2DEF-D2FE-4B45-ABA4-9F153FD1C98A}" type="slidenum">
              <a:rPr lang="en-US" smtClean="0"/>
              <a:t>8</a:t>
            </a:fld>
            <a:endParaRPr lang="en-US" dirty="0"/>
          </a:p>
        </p:txBody>
      </p:sp>
      <p:graphicFrame>
        <p:nvGraphicFramePr>
          <p:cNvPr id="5" name="Table 5">
            <a:extLst>
              <a:ext uri="{FF2B5EF4-FFF2-40B4-BE49-F238E27FC236}">
                <a16:creationId xmlns:a16="http://schemas.microsoft.com/office/drawing/2014/main" id="{84EB49B0-6D35-4E0A-BCDB-81EE36799DBE}"/>
              </a:ext>
            </a:extLst>
          </p:cNvPr>
          <p:cNvGraphicFramePr>
            <a:graphicFrameLocks noGrp="1"/>
          </p:cNvGraphicFramePr>
          <p:nvPr>
            <p:extLst>
              <p:ext uri="{D42A27DB-BD31-4B8C-83A1-F6EECF244321}">
                <p14:modId xmlns:p14="http://schemas.microsoft.com/office/powerpoint/2010/main" val="397278832"/>
              </p:ext>
            </p:extLst>
          </p:nvPr>
        </p:nvGraphicFramePr>
        <p:xfrm>
          <a:off x="533401" y="1434041"/>
          <a:ext cx="2651760" cy="4937760"/>
        </p:xfrm>
        <a:graphic>
          <a:graphicData uri="http://schemas.openxmlformats.org/drawingml/2006/table">
            <a:tbl>
              <a:tblPr firstRow="1" bandRow="1">
                <a:tableStyleId>{5C22544A-7EE6-4342-B048-85BDC9FD1C3A}</a:tableStyleId>
              </a:tblPr>
              <a:tblGrid>
                <a:gridCol w="2651760">
                  <a:extLst>
                    <a:ext uri="{9D8B030D-6E8A-4147-A177-3AD203B41FA5}">
                      <a16:colId xmlns:a16="http://schemas.microsoft.com/office/drawing/2014/main" val="299873714"/>
                    </a:ext>
                  </a:extLst>
                </a:gridCol>
              </a:tblGrid>
              <a:tr h="370840">
                <a:tc>
                  <a:txBody>
                    <a:bodyPr/>
                    <a:lstStyle/>
                    <a:p>
                      <a:r>
                        <a:rPr lang="en-US" sz="1600" dirty="0"/>
                        <a:t>Flask – </a:t>
                      </a:r>
                      <a:br>
                        <a:rPr lang="en-US" sz="1600" dirty="0"/>
                      </a:br>
                      <a:r>
                        <a:rPr lang="en-US" sz="1600" dirty="0"/>
                        <a:t>Routes</a:t>
                      </a:r>
                    </a:p>
                  </a:txBody>
                  <a:tcPr/>
                </a:tc>
                <a:extLst>
                  <a:ext uri="{0D108BD9-81ED-4DB2-BD59-A6C34878D82A}">
                    <a16:rowId xmlns:a16="http://schemas.microsoft.com/office/drawing/2014/main" val="1463416774"/>
                  </a:ext>
                </a:extLst>
              </a:tr>
              <a:tr h="3840480">
                <a:tc>
                  <a:txBody>
                    <a:bodyPr/>
                    <a:lstStyle/>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os</a:t>
                      </a:r>
                    </a:p>
                    <a:p>
                      <a:pPr marL="171450" indent="-171450">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flask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(Flask, render_template, jsonify, request, redirect)</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pymongo   </a:t>
                      </a:r>
                    </a:p>
                    <a:p>
                      <a:pPr marL="171450" indent="-171450">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src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config</a:t>
                      </a:r>
                    </a:p>
                    <a:p>
                      <a:pPr marL="171450" indent="-171450">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bson.json_util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dumps</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json</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requests</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dns</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datetime</a:t>
                      </a:r>
                    </a:p>
                    <a:p>
                      <a:pPr marL="171450" indent="-171450">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datetime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datetime</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pytz</a:t>
                      </a:r>
                    </a:p>
                    <a:p>
                      <a:pPr marL="171450" indent="-171450">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django.utils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timezone</a:t>
                      </a:r>
                    </a:p>
                    <a:p>
                      <a:pPr marL="171450" indent="-171450">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time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sleep</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random</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operator</a:t>
                      </a:r>
                    </a:p>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sz="1200" b="0" dirty="0">
                          <a:solidFill>
                            <a:srgbClr val="0000FF"/>
                          </a:solidFill>
                          <a:effectLst/>
                          <a:latin typeface="Consolas" panose="020B0609020204030204" pitchFamily="49" charset="0"/>
                        </a:rPr>
                        <a:t>from </a:t>
                      </a:r>
                      <a:r>
                        <a:rPr lang="en-US" sz="1200" b="0" dirty="0">
                          <a:solidFill>
                            <a:srgbClr val="000000"/>
                          </a:solidFill>
                          <a:effectLst/>
                          <a:latin typeface="Consolas" panose="020B0609020204030204" pitchFamily="49" charset="0"/>
                        </a:rPr>
                        <a:t>flask </a:t>
                      </a:r>
                      <a:r>
                        <a:rPr lang="en-US" sz="1200" b="0" kern="1200" dirty="0">
                          <a:solidFill>
                            <a:srgbClr val="0000FF"/>
                          </a:solidFill>
                          <a:effectLst/>
                          <a:latin typeface="Consolas" panose="020B0609020204030204" pitchFamily="49" charset="0"/>
                          <a:ea typeface="+mn-ea"/>
                          <a:cs typeface="+mn-cs"/>
                        </a:rPr>
                        <a:t>import</a:t>
                      </a:r>
                      <a:r>
                        <a:rPr lang="en-US" sz="1200" b="0" dirty="0">
                          <a:solidFill>
                            <a:srgbClr val="000000"/>
                          </a:solidFill>
                          <a:effectLst/>
                          <a:latin typeface="Consolas" panose="020B0609020204030204" pitchFamily="49" charset="0"/>
                        </a:rPr>
                        <a:t> </a:t>
                      </a:r>
                      <a:r>
                        <a:rPr lang="en-US" sz="1200" b="0" dirty="0" err="1">
                          <a:solidFill>
                            <a:srgbClr val="000000"/>
                          </a:solidFill>
                          <a:effectLst/>
                          <a:latin typeface="Consolas" panose="020B0609020204030204" pitchFamily="49" charset="0"/>
                        </a:rPr>
                        <a:t>cors</a:t>
                      </a:r>
                      <a:endParaRPr lang="en-US" sz="1200" b="0" dirty="0">
                        <a:solidFill>
                          <a:srgbClr val="000000"/>
                        </a:solidFill>
                        <a:effectLst/>
                        <a:latin typeface="Consolas" panose="020B0609020204030204" pitchFamily="49" charset="0"/>
                      </a:endParaRPr>
                    </a:p>
                    <a:p>
                      <a:pPr marL="171450" indent="-171450">
                        <a:buNone/>
                      </a:pPr>
                      <a:endParaRPr lang="en-US" sz="1200" b="0" dirty="0">
                        <a:solidFill>
                          <a:srgbClr val="000000"/>
                        </a:solidFill>
                        <a:effectLst/>
                        <a:latin typeface="Consolas" panose="020B0609020204030204" pitchFamily="49" charset="0"/>
                      </a:endParaRPr>
                    </a:p>
                    <a:p>
                      <a:pPr marL="171450" indent="-171450">
                        <a:buNone/>
                      </a:pPr>
                      <a:endParaRPr lang="en-US" sz="1200" b="0" dirty="0">
                        <a:solidFill>
                          <a:srgbClr val="000000"/>
                        </a:solidFill>
                        <a:effectLst/>
                        <a:latin typeface="Consolas" panose="020B0609020204030204" pitchFamily="49" charset="0"/>
                      </a:endParaRPr>
                    </a:p>
                    <a:p>
                      <a:pPr marL="171450" indent="-171450">
                        <a:buNone/>
                      </a:pPr>
                      <a:endParaRPr lang="en-US" sz="1600" dirty="0"/>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6" name="Table 5">
            <a:extLst>
              <a:ext uri="{FF2B5EF4-FFF2-40B4-BE49-F238E27FC236}">
                <a16:creationId xmlns:a16="http://schemas.microsoft.com/office/drawing/2014/main" id="{92A33C17-CFEF-474A-BB53-48B47FE373C3}"/>
              </a:ext>
            </a:extLst>
          </p:cNvPr>
          <p:cNvGraphicFramePr>
            <a:graphicFrameLocks noGrp="1"/>
          </p:cNvGraphicFramePr>
          <p:nvPr>
            <p:extLst>
              <p:ext uri="{D42A27DB-BD31-4B8C-83A1-F6EECF244321}">
                <p14:modId xmlns:p14="http://schemas.microsoft.com/office/powerpoint/2010/main" val="776259487"/>
              </p:ext>
            </p:extLst>
          </p:nvPr>
        </p:nvGraphicFramePr>
        <p:xfrm>
          <a:off x="3344069" y="1434041"/>
          <a:ext cx="2651760" cy="4419600"/>
        </p:xfrm>
        <a:graphic>
          <a:graphicData uri="http://schemas.openxmlformats.org/drawingml/2006/table">
            <a:tbl>
              <a:tblPr firstRow="1" bandRow="1">
                <a:tableStyleId>{5C22544A-7EE6-4342-B048-85BDC9FD1C3A}</a:tableStyleId>
              </a:tblPr>
              <a:tblGrid>
                <a:gridCol w="2651760">
                  <a:extLst>
                    <a:ext uri="{9D8B030D-6E8A-4147-A177-3AD203B41FA5}">
                      <a16:colId xmlns:a16="http://schemas.microsoft.com/office/drawing/2014/main" val="299873714"/>
                    </a:ext>
                  </a:extLst>
                </a:gridCol>
              </a:tblGrid>
              <a:tr h="370840">
                <a:tc>
                  <a:txBody>
                    <a:bodyPr/>
                    <a:lstStyle/>
                    <a:p>
                      <a:r>
                        <a:rPr lang="en-US" sz="1600" dirty="0"/>
                        <a:t>Jupiter Notebook  – </a:t>
                      </a:r>
                      <a:br>
                        <a:rPr lang="en-US" sz="1600" dirty="0"/>
                      </a:br>
                      <a:r>
                        <a:rPr lang="en-US" sz="1600" dirty="0"/>
                        <a:t>Data gathering</a:t>
                      </a:r>
                    </a:p>
                  </a:txBody>
                  <a:tcPr/>
                </a:tc>
                <a:extLst>
                  <a:ext uri="{0D108BD9-81ED-4DB2-BD59-A6C34878D82A}">
                    <a16:rowId xmlns:a16="http://schemas.microsoft.com/office/drawing/2014/main" val="1463416774"/>
                  </a:ext>
                </a:extLst>
              </a:tr>
              <a:tr h="3840480">
                <a:tc>
                  <a:txBody>
                    <a:bodyPr/>
                    <a:lstStyle/>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requests</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pymongo</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dns</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datetime</a:t>
                      </a:r>
                    </a:p>
                    <a:p>
                      <a:pPr marL="171450" indent="-171450">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datetime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datetime</a:t>
                      </a:r>
                    </a:p>
                    <a:p>
                      <a:pPr marL="171450" indent="-171450">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dateutil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parser</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pytz</a:t>
                      </a:r>
                    </a:p>
                    <a:p>
                      <a:pPr marL="171450" indent="-171450">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django.utils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timezone</a:t>
                      </a:r>
                    </a:p>
                    <a:p>
                      <a:pPr marL="171450" indent="-171450">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time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sleep</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random</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json</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config</a:t>
                      </a: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requests</a:t>
                      </a:r>
                    </a:p>
                    <a:p>
                      <a:pPr marL="171450" indent="-171450">
                        <a:buNone/>
                      </a:pPr>
                      <a:endParaRPr lang="en-US" sz="1200" b="0" dirty="0">
                        <a:solidFill>
                          <a:srgbClr val="000000"/>
                        </a:solidFill>
                        <a:effectLst/>
                        <a:latin typeface="Consolas" panose="020B0609020204030204" pitchFamily="49" charset="0"/>
                      </a:endParaRPr>
                    </a:p>
                    <a:p>
                      <a:pPr marL="171450" indent="-171450">
                        <a:buNone/>
                      </a:pPr>
                      <a:r>
                        <a:rPr lang="en-US" sz="1200" b="0" dirty="0">
                          <a:solidFill>
                            <a:srgbClr val="008000"/>
                          </a:solidFill>
                          <a:effectLst/>
                          <a:latin typeface="Consolas" panose="020B0609020204030204" pitchFamily="49" charset="0"/>
                        </a:rPr>
                        <a:t># Project defined dependencies</a:t>
                      </a:r>
                      <a:endParaRPr lang="en-US" sz="1200" b="0" dirty="0">
                        <a:solidFill>
                          <a:srgbClr val="000000"/>
                        </a:solidFill>
                        <a:effectLst/>
                        <a:latin typeface="Consolas" panose="020B0609020204030204" pitchFamily="49" charset="0"/>
                      </a:endParaRPr>
                    </a:p>
                    <a:p>
                      <a:pPr marL="171450" indent="-171450">
                        <a:buNone/>
                      </a:pP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config</a:t>
                      </a:r>
                    </a:p>
                    <a:p>
                      <a:pPr marL="171450" indent="-171450">
                        <a:buNone/>
                      </a:pPr>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pprint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pprint</a:t>
                      </a:r>
                      <a:endParaRPr lang="en-US" sz="1400" dirty="0"/>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7" name="Table 6">
            <a:extLst>
              <a:ext uri="{FF2B5EF4-FFF2-40B4-BE49-F238E27FC236}">
                <a16:creationId xmlns:a16="http://schemas.microsoft.com/office/drawing/2014/main" id="{BF9FF032-6C0B-4E70-B092-68D13628CC03}"/>
              </a:ext>
            </a:extLst>
          </p:cNvPr>
          <p:cNvGraphicFramePr>
            <a:graphicFrameLocks noGrp="1"/>
          </p:cNvGraphicFramePr>
          <p:nvPr>
            <p:extLst>
              <p:ext uri="{D42A27DB-BD31-4B8C-83A1-F6EECF244321}">
                <p14:modId xmlns:p14="http://schemas.microsoft.com/office/powerpoint/2010/main" val="2900235618"/>
              </p:ext>
            </p:extLst>
          </p:nvPr>
        </p:nvGraphicFramePr>
        <p:xfrm>
          <a:off x="6154737" y="1434041"/>
          <a:ext cx="2651760" cy="4419600"/>
        </p:xfrm>
        <a:graphic>
          <a:graphicData uri="http://schemas.openxmlformats.org/drawingml/2006/table">
            <a:tbl>
              <a:tblPr firstRow="1" bandRow="1">
                <a:tableStyleId>{5C22544A-7EE6-4342-B048-85BDC9FD1C3A}</a:tableStyleId>
              </a:tblPr>
              <a:tblGrid>
                <a:gridCol w="2651760">
                  <a:extLst>
                    <a:ext uri="{9D8B030D-6E8A-4147-A177-3AD203B41FA5}">
                      <a16:colId xmlns:a16="http://schemas.microsoft.com/office/drawing/2014/main" val="299873714"/>
                    </a:ext>
                  </a:extLst>
                </a:gridCol>
              </a:tblGrid>
              <a:tr h="555127">
                <a:tc>
                  <a:txBody>
                    <a:bodyPr/>
                    <a:lstStyle/>
                    <a:p>
                      <a:r>
                        <a:rPr lang="en-US" sz="1600" dirty="0"/>
                        <a:t>Jupiter Notebook –</a:t>
                      </a:r>
                      <a:br>
                        <a:rPr lang="en-US" sz="1600" dirty="0"/>
                      </a:br>
                      <a:r>
                        <a:rPr lang="en-US" sz="1600" dirty="0"/>
                        <a:t>Visualizations</a:t>
                      </a:r>
                    </a:p>
                  </a:txBody>
                  <a:tcPr/>
                </a:tc>
                <a:extLst>
                  <a:ext uri="{0D108BD9-81ED-4DB2-BD59-A6C34878D82A}">
                    <a16:rowId xmlns:a16="http://schemas.microsoft.com/office/drawing/2014/main" val="1463416774"/>
                  </a:ext>
                </a:extLst>
              </a:tr>
              <a:tr h="3840480">
                <a:tc>
                  <a:txBody>
                    <a:bodyPr/>
                    <a:lstStyle/>
                    <a:p>
                      <a:pPr marL="171450" indent="-171450"/>
                      <a:r>
                        <a:rPr lang="en-US" sz="1200" b="0" kern="1200" dirty="0">
                          <a:solidFill>
                            <a:srgbClr val="0000FF"/>
                          </a:solidFill>
                          <a:effectLst/>
                          <a:latin typeface="Consolas" panose="020B0609020204030204" pitchFamily="49" charset="0"/>
                          <a:ea typeface="+mn-ea"/>
                          <a:cs typeface="+mn-cs"/>
                        </a:rPr>
                        <a:t>from </a:t>
                      </a:r>
                      <a:r>
                        <a:rPr lang="en-US" sz="1200" b="0" kern="1200" dirty="0">
                          <a:solidFill>
                            <a:srgbClr val="000000"/>
                          </a:solidFill>
                          <a:effectLst/>
                          <a:latin typeface="Consolas" panose="020B0609020204030204" pitchFamily="49" charset="0"/>
                          <a:ea typeface="+mn-ea"/>
                          <a:cs typeface="+mn-cs"/>
                        </a:rPr>
                        <a:t>matplotlib </a:t>
                      </a:r>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pyplot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plt</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numpy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np</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scipy.stats </a:t>
                      </a:r>
                      <a:r>
                        <a:rPr lang="en-US" sz="1200" b="0" kern="1200" dirty="0">
                          <a:solidFill>
                            <a:srgbClr val="0000FF"/>
                          </a:solidFill>
                          <a:effectLst/>
                          <a:latin typeface="Consolas" panose="020B0609020204030204" pitchFamily="49" charset="0"/>
                          <a:ea typeface="+mn-ea"/>
                          <a:cs typeface="+mn-cs"/>
                        </a:rPr>
                        <a:t>as </a:t>
                      </a:r>
                      <a:r>
                        <a:rPr lang="en-US" sz="1200" b="0" kern="1200" dirty="0">
                          <a:solidFill>
                            <a:srgbClr val="000000"/>
                          </a:solidFill>
                          <a:effectLst/>
                          <a:latin typeface="Consolas" panose="020B0609020204030204" pitchFamily="49" charset="0"/>
                          <a:ea typeface="+mn-ea"/>
                          <a:cs typeface="+mn-cs"/>
                        </a:rPr>
                        <a:t>stats</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pandas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pd</a:t>
                      </a:r>
                    </a:p>
                    <a:p>
                      <a:pPr marL="171450" indent="-171450"/>
                      <a:endParaRPr lang="en-US" sz="1200" b="0" kern="1200" dirty="0">
                        <a:solidFill>
                          <a:srgbClr val="000000"/>
                        </a:solidFill>
                        <a:effectLst/>
                        <a:latin typeface="Consolas" panose="020B0609020204030204" pitchFamily="49" charset="0"/>
                        <a:ea typeface="+mn-ea"/>
                        <a:cs typeface="+mn-cs"/>
                      </a:endParaRPr>
                    </a:p>
                    <a:p>
                      <a:pPr marL="171450" indent="-171450"/>
                      <a:r>
                        <a:rPr lang="en-US" sz="1200" b="0" kern="1200" dirty="0">
                          <a:solidFill>
                            <a:srgbClr val="008000"/>
                          </a:solidFill>
                          <a:effectLst/>
                          <a:latin typeface="Consolas" panose="020B0609020204030204" pitchFamily="49" charset="0"/>
                          <a:ea typeface="+mn-ea"/>
                          <a:cs typeface="+mn-cs"/>
                        </a:rPr>
                        <a:t># Project defined modules</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config</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visualization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viz</a:t>
                      </a:r>
                    </a:p>
                    <a:p>
                      <a:pPr marL="171450" indent="-171450">
                        <a:buNone/>
                      </a:pPr>
                      <a:endParaRPr lang="en-US" sz="1400" dirty="0"/>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10" name="Table 9">
            <a:extLst>
              <a:ext uri="{FF2B5EF4-FFF2-40B4-BE49-F238E27FC236}">
                <a16:creationId xmlns:a16="http://schemas.microsoft.com/office/drawing/2014/main" id="{359EB1C0-F3EE-49C2-967C-A6B3412F92F7}"/>
              </a:ext>
            </a:extLst>
          </p:cNvPr>
          <p:cNvGraphicFramePr>
            <a:graphicFrameLocks noGrp="1"/>
          </p:cNvGraphicFramePr>
          <p:nvPr>
            <p:extLst>
              <p:ext uri="{D42A27DB-BD31-4B8C-83A1-F6EECF244321}">
                <p14:modId xmlns:p14="http://schemas.microsoft.com/office/powerpoint/2010/main" val="137291172"/>
              </p:ext>
            </p:extLst>
          </p:nvPr>
        </p:nvGraphicFramePr>
        <p:xfrm>
          <a:off x="8965405" y="1434041"/>
          <a:ext cx="2651760" cy="4419600"/>
        </p:xfrm>
        <a:graphic>
          <a:graphicData uri="http://schemas.openxmlformats.org/drawingml/2006/table">
            <a:tbl>
              <a:tblPr firstRow="1" bandRow="1">
                <a:tableStyleId>{5C22544A-7EE6-4342-B048-85BDC9FD1C3A}</a:tableStyleId>
              </a:tblPr>
              <a:tblGrid>
                <a:gridCol w="2651760">
                  <a:extLst>
                    <a:ext uri="{9D8B030D-6E8A-4147-A177-3AD203B41FA5}">
                      <a16:colId xmlns:a16="http://schemas.microsoft.com/office/drawing/2014/main" val="299873714"/>
                    </a:ext>
                  </a:extLst>
                </a:gridCol>
              </a:tblGrid>
              <a:tr h="370840">
                <a:tc>
                  <a:txBody>
                    <a:bodyPr/>
                    <a:lstStyle/>
                    <a:p>
                      <a:r>
                        <a:rPr lang="en-US" sz="1600" dirty="0"/>
                        <a:t>Python – </a:t>
                      </a:r>
                      <a:br>
                        <a:rPr lang="en-US" sz="1600" dirty="0"/>
                      </a:br>
                      <a:r>
                        <a:rPr lang="en-US" sz="1600" dirty="0"/>
                        <a:t>Class Visualizer</a:t>
                      </a:r>
                    </a:p>
                  </a:txBody>
                  <a:tcPr/>
                </a:tc>
                <a:extLst>
                  <a:ext uri="{0D108BD9-81ED-4DB2-BD59-A6C34878D82A}">
                    <a16:rowId xmlns:a16="http://schemas.microsoft.com/office/drawing/2014/main" val="1463416774"/>
                  </a:ext>
                </a:extLst>
              </a:tr>
              <a:tr h="3840480">
                <a:tc>
                  <a:txBody>
                    <a:bodyPr/>
                    <a:lstStyle/>
                    <a:p>
                      <a:pPr marL="171450" indent="-171450"/>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pymongo</a:t>
                      </a:r>
                    </a:p>
                    <a:p>
                      <a:pPr marL="171450" indent="-171450"/>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dns</a:t>
                      </a:r>
                    </a:p>
                    <a:p>
                      <a:pPr marL="171450" indent="-171450"/>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datetime</a:t>
                      </a:r>
                    </a:p>
                    <a:p>
                      <a:pPr marL="171450" indent="-171450"/>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time </a:t>
                      </a:r>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sleep</a:t>
                      </a:r>
                    </a:p>
                    <a:p>
                      <a:pPr marL="171450" indent="-171450"/>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random</a:t>
                      </a:r>
                    </a:p>
                    <a:p>
                      <a:pPr marL="171450" indent="-171450"/>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json</a:t>
                      </a:r>
                    </a:p>
                    <a:p>
                      <a:pPr marL="171450" indent="-171450"/>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pandas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pd</a:t>
                      </a:r>
                    </a:p>
                    <a:p>
                      <a:pPr marL="171450" indent="-171450"/>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numpy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np</a:t>
                      </a:r>
                    </a:p>
                    <a:p>
                      <a:pPr marL="171450" indent="-171450"/>
                      <a:r>
                        <a:rPr lang="en-US" sz="1200" b="0" dirty="0">
                          <a:solidFill>
                            <a:srgbClr val="0000FF"/>
                          </a:solidFill>
                          <a:effectLst/>
                          <a:latin typeface="Consolas" panose="020B0609020204030204" pitchFamily="49" charset="0"/>
                        </a:rPr>
                        <a:t>from</a:t>
                      </a:r>
                      <a:r>
                        <a:rPr lang="en-US" sz="1200" b="0" dirty="0">
                          <a:solidFill>
                            <a:srgbClr val="000000"/>
                          </a:solidFill>
                          <a:effectLst/>
                          <a:latin typeface="Consolas" panose="020B0609020204030204" pitchFamily="49" charset="0"/>
                        </a:rPr>
                        <a:t> matplotlib </a:t>
                      </a:r>
                      <a:r>
                        <a:rPr lang="en-US" sz="1200" b="0" dirty="0">
                          <a:solidFill>
                            <a:srgbClr val="0000FF"/>
                          </a:solidFill>
                          <a:effectLst/>
                          <a:latin typeface="Consolas" panose="020B0609020204030204" pitchFamily="49" charset="0"/>
                        </a:rPr>
                        <a:t>import </a:t>
                      </a:r>
                      <a:r>
                        <a:rPr lang="en-US" sz="1200" b="0" dirty="0">
                          <a:solidFill>
                            <a:srgbClr val="000000"/>
                          </a:solidFill>
                          <a:effectLst/>
                          <a:latin typeface="Consolas" panose="020B0609020204030204" pitchFamily="49" charset="0"/>
                        </a:rPr>
                        <a:t>pyplot </a:t>
                      </a:r>
                      <a:r>
                        <a:rPr lang="en-US" sz="1200" b="0" dirty="0">
                          <a:solidFill>
                            <a:srgbClr val="0000FF"/>
                          </a:solidFill>
                          <a:effectLst/>
                          <a:latin typeface="Consolas" panose="020B0609020204030204" pitchFamily="49" charset="0"/>
                        </a:rPr>
                        <a:t>as</a:t>
                      </a:r>
                      <a:r>
                        <a:rPr lang="en-US" sz="1200" b="0" dirty="0">
                          <a:solidFill>
                            <a:srgbClr val="000000"/>
                          </a:solidFill>
                          <a:effectLst/>
                          <a:latin typeface="Consolas" panose="020B0609020204030204" pitchFamily="49" charset="0"/>
                        </a:rPr>
                        <a:t> plt</a:t>
                      </a:r>
                    </a:p>
                    <a:p>
                      <a:pPr marL="171450" indent="-171450"/>
                      <a:endParaRPr lang="en-US" sz="1200" b="0" dirty="0">
                        <a:solidFill>
                          <a:srgbClr val="000000"/>
                        </a:solidFill>
                        <a:effectLst/>
                        <a:latin typeface="Consolas" panose="020B0609020204030204" pitchFamily="49" charset="0"/>
                      </a:endParaRPr>
                    </a:p>
                    <a:p>
                      <a:pPr marL="171450" indent="-171450"/>
                      <a:r>
                        <a:rPr lang="en-US" sz="1200" b="0" dirty="0">
                          <a:solidFill>
                            <a:srgbClr val="0000FF"/>
                          </a:solidFill>
                          <a:effectLst/>
                          <a:latin typeface="Consolas" panose="020B0609020204030204" pitchFamily="49" charset="0"/>
                        </a:rPr>
                        <a:t>import</a:t>
                      </a:r>
                      <a:r>
                        <a:rPr lang="en-US" sz="1200" b="0" dirty="0">
                          <a:solidFill>
                            <a:srgbClr val="000000"/>
                          </a:solidFill>
                          <a:effectLst/>
                          <a:latin typeface="Consolas" panose="020B0609020204030204" pitchFamily="49" charset="0"/>
                        </a:rPr>
                        <a:t> config</a:t>
                      </a:r>
                    </a:p>
                    <a:p>
                      <a:pPr marL="171450" indent="-171450">
                        <a:buNone/>
                      </a:pPr>
                      <a:endParaRPr lang="en-US" sz="1400" dirty="0"/>
                    </a:p>
                  </a:txBody>
                  <a:tcPr>
                    <a:solidFill>
                      <a:srgbClr val="E8E8E8"/>
                    </a:solidFill>
                  </a:tcPr>
                </a:tc>
                <a:extLst>
                  <a:ext uri="{0D108BD9-81ED-4DB2-BD59-A6C34878D82A}">
                    <a16:rowId xmlns:a16="http://schemas.microsoft.com/office/drawing/2014/main" val="3725754623"/>
                  </a:ext>
                </a:extLst>
              </a:tr>
            </a:tbl>
          </a:graphicData>
        </a:graphic>
      </p:graphicFrame>
    </p:spTree>
    <p:extLst>
      <p:ext uri="{BB962C8B-B14F-4D97-AF65-F5344CB8AC3E}">
        <p14:creationId xmlns:p14="http://schemas.microsoft.com/office/powerpoint/2010/main" val="14783389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1A19A48-2AD1-4642-BBD4-026D710FA7E8}"/>
              </a:ext>
            </a:extLst>
          </p:cNvPr>
          <p:cNvSpPr>
            <a:spLocks noGrp="1"/>
          </p:cNvSpPr>
          <p:nvPr>
            <p:ph type="title"/>
          </p:nvPr>
        </p:nvSpPr>
        <p:spPr/>
        <p:txBody>
          <a:bodyPr/>
          <a:lstStyle/>
          <a:p>
            <a:r>
              <a:rPr lang="en-US" dirty="0" err="1"/>
              <a:t>Niceadmin</a:t>
            </a:r>
            <a:r>
              <a:rPr lang="en-US" dirty="0"/>
              <a:t> Dashboard Template: Development</a:t>
            </a:r>
          </a:p>
        </p:txBody>
      </p:sp>
      <p:sp>
        <p:nvSpPr>
          <p:cNvPr id="4" name="Slide Number Placeholder 3">
            <a:extLst>
              <a:ext uri="{FF2B5EF4-FFF2-40B4-BE49-F238E27FC236}">
                <a16:creationId xmlns:a16="http://schemas.microsoft.com/office/drawing/2014/main" id="{7FCBD3C9-2391-452F-99F2-C6457156379F}"/>
              </a:ext>
            </a:extLst>
          </p:cNvPr>
          <p:cNvSpPr>
            <a:spLocks noGrp="1"/>
          </p:cNvSpPr>
          <p:nvPr>
            <p:ph type="sldNum" sz="quarter" idx="12"/>
          </p:nvPr>
        </p:nvSpPr>
        <p:spPr/>
        <p:txBody>
          <a:bodyPr/>
          <a:lstStyle/>
          <a:p>
            <a:fld id="{03DC2DEF-D2FE-4B45-ABA4-9F153FD1C98A}" type="slidenum">
              <a:rPr lang="en-US" smtClean="0"/>
              <a:t>9</a:t>
            </a:fld>
            <a:endParaRPr lang="en-US" dirty="0"/>
          </a:p>
        </p:txBody>
      </p:sp>
      <p:pic>
        <p:nvPicPr>
          <p:cNvPr id="13" name="Picture 12">
            <a:extLst>
              <a:ext uri="{FF2B5EF4-FFF2-40B4-BE49-F238E27FC236}">
                <a16:creationId xmlns:a16="http://schemas.microsoft.com/office/drawing/2014/main" id="{A154DB94-F553-4562-9FE1-BC5CC23D238F}"/>
              </a:ext>
            </a:extLst>
          </p:cNvPr>
          <p:cNvPicPr>
            <a:picLocks noChangeAspect="1"/>
          </p:cNvPicPr>
          <p:nvPr/>
        </p:nvPicPr>
        <p:blipFill>
          <a:blip r:embed="rId2"/>
          <a:stretch>
            <a:fillRect/>
          </a:stretch>
        </p:blipFill>
        <p:spPr>
          <a:xfrm>
            <a:off x="371474" y="1157287"/>
            <a:ext cx="8620126" cy="5459413"/>
          </a:xfrm>
          <a:prstGeom prst="rect">
            <a:avLst/>
          </a:prstGeom>
        </p:spPr>
      </p:pic>
      <p:sp>
        <p:nvSpPr>
          <p:cNvPr id="14" name="Oval 13">
            <a:extLst>
              <a:ext uri="{FF2B5EF4-FFF2-40B4-BE49-F238E27FC236}">
                <a16:creationId xmlns:a16="http://schemas.microsoft.com/office/drawing/2014/main" id="{31A5543A-5034-4287-B7C3-D8C4785D186A}"/>
              </a:ext>
            </a:extLst>
          </p:cNvPr>
          <p:cNvSpPr/>
          <p:nvPr/>
        </p:nvSpPr>
        <p:spPr>
          <a:xfrm>
            <a:off x="228600" y="1345405"/>
            <a:ext cx="1038225" cy="4905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5245AA5-B9BF-4944-A798-9D38AED83657}"/>
              </a:ext>
            </a:extLst>
          </p:cNvPr>
          <p:cNvSpPr/>
          <p:nvPr/>
        </p:nvSpPr>
        <p:spPr>
          <a:xfrm>
            <a:off x="2724149" y="5362575"/>
            <a:ext cx="1685925" cy="4905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9EFCE47-BA3D-4D73-9BDD-8EC441BF7CDC}"/>
              </a:ext>
            </a:extLst>
          </p:cNvPr>
          <p:cNvSpPr/>
          <p:nvPr/>
        </p:nvSpPr>
        <p:spPr>
          <a:xfrm>
            <a:off x="7858124" y="1278730"/>
            <a:ext cx="1038225" cy="49053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2A3E89F0-4548-4B6A-8D44-4D5625F9C832}"/>
              </a:ext>
            </a:extLst>
          </p:cNvPr>
          <p:cNvCxnSpPr/>
          <p:nvPr/>
        </p:nvCxnSpPr>
        <p:spPr>
          <a:xfrm>
            <a:off x="1314450" y="1523998"/>
            <a:ext cx="6562725"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63AFD56-9AD4-4B46-9A6F-77B7C723DCED}"/>
              </a:ext>
            </a:extLst>
          </p:cNvPr>
          <p:cNvCxnSpPr>
            <a:cxnSpLocks/>
            <a:endCxn id="19" idx="1"/>
          </p:cNvCxnSpPr>
          <p:nvPr/>
        </p:nvCxnSpPr>
        <p:spPr>
          <a:xfrm>
            <a:off x="1285122" y="1676399"/>
            <a:ext cx="1685925" cy="375801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332FA9B-CF0E-48AC-AB85-F1E8ABA2CC18}"/>
              </a:ext>
            </a:extLst>
          </p:cNvPr>
          <p:cNvCxnSpPr>
            <a:cxnSpLocks/>
          </p:cNvCxnSpPr>
          <p:nvPr/>
        </p:nvCxnSpPr>
        <p:spPr>
          <a:xfrm>
            <a:off x="1314450" y="1600200"/>
            <a:ext cx="5886450" cy="21717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089717"/>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009BDB"/>
      </a:accent1>
      <a:accent2>
        <a:srgbClr val="ED7D31"/>
      </a:accent2>
      <a:accent3>
        <a:srgbClr val="A5A5A5"/>
      </a:accent3>
      <a:accent4>
        <a:srgbClr val="FFC000"/>
      </a:accent4>
      <a:accent5>
        <a:srgbClr val="5B9BD5"/>
      </a:accent5>
      <a:accent6>
        <a:srgbClr val="BFBFBF"/>
      </a:accent6>
      <a:hlink>
        <a:srgbClr val="0563C1"/>
      </a:hlink>
      <a:folHlink>
        <a:srgbClr val="954F72"/>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983</TotalTime>
  <Words>782</Words>
  <Application>Microsoft Office PowerPoint</Application>
  <PresentationFormat>Widescreen</PresentationFormat>
  <Paragraphs>170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Consolas</vt:lpstr>
      <vt:lpstr>Wingdings</vt:lpstr>
      <vt:lpstr>Office Theme</vt:lpstr>
      <vt:lpstr>Get it Done San Diego – Dashboard</vt:lpstr>
      <vt:lpstr>Team Git It On</vt:lpstr>
      <vt:lpstr>Task</vt:lpstr>
      <vt:lpstr>Concept</vt:lpstr>
      <vt:lpstr>Source data</vt:lpstr>
      <vt:lpstr>Process</vt:lpstr>
      <vt:lpstr>Behind the scenes</vt:lpstr>
      <vt:lpstr>Dependencies</vt:lpstr>
      <vt:lpstr>Niceadmin Dashboard Template: Development</vt:lpstr>
      <vt:lpstr>Dashboard – Production</vt:lpstr>
      <vt:lpstr>Dashboard Features for San Diego Get It Done Database</vt:lpstr>
      <vt:lpstr>No. of service requests by year – Plotly</vt:lpstr>
      <vt:lpstr>COVID-19 Heat Map</vt:lpstr>
      <vt:lpstr>Opportunities to Add Value: Performance Indicators</vt:lpstr>
      <vt:lpstr>Appendix</vt:lpstr>
      <vt:lpstr>App.py</vt:lpstr>
      <vt:lpstr>Visualization.py</vt:lpstr>
      <vt:lpstr>App.js</vt:lpstr>
      <vt:lpstr>Main.ipynb</vt:lpstr>
      <vt:lpstr>Visualization.ipynb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2 |  Get it Done San Diego</dc:title>
  <dc:creator>Broeren, Annette</dc:creator>
  <cp:lastModifiedBy>Broeren, Annette</cp:lastModifiedBy>
  <cp:revision>51</cp:revision>
  <dcterms:created xsi:type="dcterms:W3CDTF">2021-04-07T23:05:22Z</dcterms:created>
  <dcterms:modified xsi:type="dcterms:W3CDTF">2021-04-09T20:55:15Z</dcterms:modified>
</cp:coreProperties>
</file>